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x="18288000" cy="10287000"/>
  <p:notesSz cx="6858000" cy="9144000"/>
  <p:embeddedFontLst>
    <p:embeddedFont>
      <p:font typeface="Codec Pro Bold" charset="1" panose="00000600000000000000"/>
      <p:regular r:id="rId33"/>
    </p:embeddedFont>
    <p:embeddedFont>
      <p:font typeface="Codec Pro Ultra-Bold" charset="1" panose="00000700000000000000"/>
      <p:regular r:id="rId34"/>
    </p:embeddedFont>
    <p:embeddedFont>
      <p:font typeface="Codec Pro" charset="1" panose="00000500000000000000"/>
      <p:regular r:id="rId35"/>
    </p:embeddedFont>
    <p:embeddedFont>
      <p:font typeface="Open Sans" charset="1" panose="020B0606030504020204"/>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3.png" Type="http://schemas.openxmlformats.org/officeDocument/2006/relationships/image"/><Relationship Id="rId9" Target="../media/image2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3.png" Type="http://schemas.openxmlformats.org/officeDocument/2006/relationships/image"/><Relationship Id="rId7" Target="../media/image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 Id="rId7" Target="../media/image26.png" Type="http://schemas.openxmlformats.org/officeDocument/2006/relationships/image"/><Relationship Id="rId8" Target="../media/image27.png" Type="http://schemas.openxmlformats.org/officeDocument/2006/relationships/image"/><Relationship Id="rId9" Target="../media/image2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1.png" Type="http://schemas.openxmlformats.org/officeDocument/2006/relationships/image"/><Relationship Id="rId7" Target="../media/image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32.png" Type="http://schemas.openxmlformats.org/officeDocument/2006/relationships/image"/><Relationship Id="rId8" Target="../media/image33.png" Type="http://schemas.openxmlformats.org/officeDocument/2006/relationships/image"/><Relationship Id="rId9" Target="../media/image3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jpeg" Type="http://schemas.openxmlformats.org/officeDocument/2006/relationships/image"/><Relationship Id="rId11" Target="../media/image3.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5.png" Type="http://schemas.openxmlformats.org/officeDocument/2006/relationships/image"/><Relationship Id="rId7" Target="../media/image36.png" Type="http://schemas.openxmlformats.org/officeDocument/2006/relationships/image"/><Relationship Id="rId8" Target="../media/image37.jpeg" Type="http://schemas.openxmlformats.org/officeDocument/2006/relationships/image"/><Relationship Id="rId9" Target="../media/image3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0.jpeg" Type="http://schemas.openxmlformats.org/officeDocument/2006/relationships/image"/><Relationship Id="rId7" Target="../media/image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1.jpeg" Type="http://schemas.openxmlformats.org/officeDocument/2006/relationships/image"/><Relationship Id="rId7" Target="../media/image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2.jpeg" Type="http://schemas.openxmlformats.org/officeDocument/2006/relationships/image"/><Relationship Id="rId7" Target="../media/image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9.png" Type="http://schemas.openxmlformats.org/officeDocument/2006/relationships/image"/><Relationship Id="rId11" Target="../media/image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45.jpeg" Type="http://schemas.openxmlformats.org/officeDocument/2006/relationships/image"/><Relationship Id="rId7" Target="../media/image46.png" Type="http://schemas.openxmlformats.org/officeDocument/2006/relationships/image"/><Relationship Id="rId8" Target="../media/image47.png" Type="http://schemas.openxmlformats.org/officeDocument/2006/relationships/image"/><Relationship Id="rId9" Target="../media/image4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50.png" Type="http://schemas.openxmlformats.org/officeDocument/2006/relationships/image"/><Relationship Id="rId5" Target="../media/image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51.png" Type="http://schemas.openxmlformats.org/officeDocument/2006/relationships/image"/><Relationship Id="rId5" Target="../media/image52.png" Type="http://schemas.openxmlformats.org/officeDocument/2006/relationships/image"/><Relationship Id="rId6" Target="../media/image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5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3.png" Type="http://schemas.openxmlformats.org/officeDocument/2006/relationships/image"/><Relationship Id="rId9" Target="../media/image5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 Id="rId6" Target="../media/image3.png" Type="http://schemas.openxmlformats.org/officeDocument/2006/relationships/image"/><Relationship Id="rId7" Target="../media/image57.jpeg" Type="http://schemas.openxmlformats.org/officeDocument/2006/relationships/image"/><Relationship Id="rId8" Target="../media/VAGXoS3jnHg.mp4" Type="http://schemas.openxmlformats.org/officeDocument/2006/relationships/video"/><Relationship Id="rId9" Target="../media/VAGXoS3jnHg.mp4" Type="http://schemas.microsoft.com/office/2007/relationships/media"/></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 Id="rId6" Target="../media/image3.png" Type="http://schemas.openxmlformats.org/officeDocument/2006/relationships/image"/><Relationship Id="rId7" Target="../media/image58.jpeg" Type="http://schemas.openxmlformats.org/officeDocument/2006/relationships/image"/><Relationship Id="rId8" Target="../media/VAGYJ51S8uY.mp4" Type="http://schemas.openxmlformats.org/officeDocument/2006/relationships/video"/><Relationship Id="rId9" Target="../media/VAGYJ51S8uY.mp4" Type="http://schemas.microsoft.com/office/2007/relationships/media"/></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9.jpeg" Type="http://schemas.openxmlformats.org/officeDocument/2006/relationships/image"/><Relationship Id="rId7"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4.jpeg" Type="http://schemas.openxmlformats.org/officeDocument/2006/relationships/image"/><Relationship Id="rId7" Target="../media/image15.jpeg" Type="http://schemas.openxmlformats.org/officeDocument/2006/relationships/image"/><Relationship Id="rId8" Target="../media/image16.jpeg" Type="http://schemas.openxmlformats.org/officeDocument/2006/relationships/image"/><Relationship Id="rId9" Target="../media/image17.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8.png" Type="http://schemas.openxmlformats.org/officeDocument/2006/relationships/image"/><Relationship Id="rId7" Target="../media/image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6.png" Type="http://schemas.openxmlformats.org/officeDocument/2006/relationships/image"/><Relationship Id="rId7"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37373">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103384" y="-1675084"/>
            <a:ext cx="6000534" cy="3567590"/>
          </a:xfrm>
          <a:custGeom>
            <a:avLst/>
            <a:gdLst/>
            <a:ahLst/>
            <a:cxnLst/>
            <a:rect r="r" b="b" t="t" l="l"/>
            <a:pathLst>
              <a:path h="3567590" w="6000534">
                <a:moveTo>
                  <a:pt x="0" y="0"/>
                </a:moveTo>
                <a:lnTo>
                  <a:pt x="6000534" y="0"/>
                </a:lnTo>
                <a:lnTo>
                  <a:pt x="6000534" y="3567591"/>
                </a:lnTo>
                <a:lnTo>
                  <a:pt x="0" y="35675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2542441" y="8591206"/>
            <a:ext cx="6000534" cy="3567590"/>
          </a:xfrm>
          <a:custGeom>
            <a:avLst/>
            <a:gdLst/>
            <a:ahLst/>
            <a:cxnLst/>
            <a:rect r="r" b="b" t="t" l="l"/>
            <a:pathLst>
              <a:path h="3567590" w="6000534">
                <a:moveTo>
                  <a:pt x="0" y="0"/>
                </a:moveTo>
                <a:lnTo>
                  <a:pt x="6000534" y="0"/>
                </a:lnTo>
                <a:lnTo>
                  <a:pt x="6000534" y="3567590"/>
                </a:lnTo>
                <a:lnTo>
                  <a:pt x="0" y="35675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741048" y="537816"/>
            <a:ext cx="6000534" cy="3567590"/>
          </a:xfrm>
          <a:custGeom>
            <a:avLst/>
            <a:gdLst/>
            <a:ahLst/>
            <a:cxnLst/>
            <a:rect r="r" b="b" t="t" l="l"/>
            <a:pathLst>
              <a:path h="3567590" w="6000534">
                <a:moveTo>
                  <a:pt x="0" y="0"/>
                </a:moveTo>
                <a:lnTo>
                  <a:pt x="6000534" y="0"/>
                </a:lnTo>
                <a:lnTo>
                  <a:pt x="6000534" y="3567590"/>
                </a:lnTo>
                <a:lnTo>
                  <a:pt x="0" y="35675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14180105" y="6181594"/>
            <a:ext cx="6000534" cy="3567590"/>
          </a:xfrm>
          <a:custGeom>
            <a:avLst/>
            <a:gdLst/>
            <a:ahLst/>
            <a:cxnLst/>
            <a:rect r="r" b="b" t="t" l="l"/>
            <a:pathLst>
              <a:path h="3567590" w="6000534">
                <a:moveTo>
                  <a:pt x="0" y="0"/>
                </a:moveTo>
                <a:lnTo>
                  <a:pt x="6000534" y="0"/>
                </a:lnTo>
                <a:lnTo>
                  <a:pt x="6000534" y="3567590"/>
                </a:lnTo>
                <a:lnTo>
                  <a:pt x="0" y="35675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904533" y="-494599"/>
            <a:ext cx="5081972" cy="3021463"/>
          </a:xfrm>
          <a:custGeom>
            <a:avLst/>
            <a:gdLst/>
            <a:ahLst/>
            <a:cxnLst/>
            <a:rect r="r" b="b" t="t" l="l"/>
            <a:pathLst>
              <a:path h="3021463" w="5081972">
                <a:moveTo>
                  <a:pt x="0" y="0"/>
                </a:moveTo>
                <a:lnTo>
                  <a:pt x="5081972" y="0"/>
                </a:lnTo>
                <a:lnTo>
                  <a:pt x="5081972" y="3021464"/>
                </a:lnTo>
                <a:lnTo>
                  <a:pt x="0" y="30214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275713" y="4625635"/>
            <a:ext cx="5081972" cy="3021463"/>
          </a:xfrm>
          <a:custGeom>
            <a:avLst/>
            <a:gdLst/>
            <a:ahLst/>
            <a:cxnLst/>
            <a:rect r="r" b="b" t="t" l="l"/>
            <a:pathLst>
              <a:path h="3021463" w="5081972">
                <a:moveTo>
                  <a:pt x="0" y="0"/>
                </a:moveTo>
                <a:lnTo>
                  <a:pt x="5081972" y="0"/>
                </a:lnTo>
                <a:lnTo>
                  <a:pt x="5081972" y="3021463"/>
                </a:lnTo>
                <a:lnTo>
                  <a:pt x="0" y="30214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10800000">
            <a:off x="14960748" y="7760135"/>
            <a:ext cx="5081972" cy="3021463"/>
          </a:xfrm>
          <a:custGeom>
            <a:avLst/>
            <a:gdLst/>
            <a:ahLst/>
            <a:cxnLst/>
            <a:rect r="r" b="b" t="t" l="l"/>
            <a:pathLst>
              <a:path h="3021463" w="5081972">
                <a:moveTo>
                  <a:pt x="0" y="0"/>
                </a:moveTo>
                <a:lnTo>
                  <a:pt x="5081972" y="0"/>
                </a:lnTo>
                <a:lnTo>
                  <a:pt x="5081972" y="3021464"/>
                </a:lnTo>
                <a:lnTo>
                  <a:pt x="0" y="30214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10800000">
            <a:off x="16481741" y="2654155"/>
            <a:ext cx="5081972" cy="3021463"/>
          </a:xfrm>
          <a:custGeom>
            <a:avLst/>
            <a:gdLst/>
            <a:ahLst/>
            <a:cxnLst/>
            <a:rect r="r" b="b" t="t" l="l"/>
            <a:pathLst>
              <a:path h="3021463" w="5081972">
                <a:moveTo>
                  <a:pt x="0" y="0"/>
                </a:moveTo>
                <a:lnTo>
                  <a:pt x="5081972" y="0"/>
                </a:lnTo>
                <a:lnTo>
                  <a:pt x="5081972" y="3021464"/>
                </a:lnTo>
                <a:lnTo>
                  <a:pt x="0" y="30214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5531401" y="8402862"/>
            <a:ext cx="7225199" cy="700433"/>
            <a:chOff x="0" y="0"/>
            <a:chExt cx="1356880" cy="131540"/>
          </a:xfrm>
        </p:grpSpPr>
        <p:sp>
          <p:nvSpPr>
            <p:cNvPr name="Freeform 11" id="11"/>
            <p:cNvSpPr/>
            <p:nvPr/>
          </p:nvSpPr>
          <p:spPr>
            <a:xfrm flipH="false" flipV="false" rot="0">
              <a:off x="0" y="0"/>
              <a:ext cx="1356880" cy="131540"/>
            </a:xfrm>
            <a:custGeom>
              <a:avLst/>
              <a:gdLst/>
              <a:ahLst/>
              <a:cxnLst/>
              <a:rect r="r" b="b" t="t" l="l"/>
              <a:pathLst>
                <a:path h="131540" w="1356880">
                  <a:moveTo>
                    <a:pt x="65770" y="0"/>
                  </a:moveTo>
                  <a:lnTo>
                    <a:pt x="1291110" y="0"/>
                  </a:lnTo>
                  <a:cubicBezTo>
                    <a:pt x="1327434" y="0"/>
                    <a:pt x="1356880" y="29446"/>
                    <a:pt x="1356880" y="65770"/>
                  </a:cubicBezTo>
                  <a:lnTo>
                    <a:pt x="1356880" y="65770"/>
                  </a:lnTo>
                  <a:cubicBezTo>
                    <a:pt x="1356880" y="83213"/>
                    <a:pt x="1349951" y="99942"/>
                    <a:pt x="1337617" y="112276"/>
                  </a:cubicBezTo>
                  <a:cubicBezTo>
                    <a:pt x="1325283" y="124611"/>
                    <a:pt x="1308554" y="131540"/>
                    <a:pt x="1291110" y="131540"/>
                  </a:cubicBezTo>
                  <a:lnTo>
                    <a:pt x="65770" y="131540"/>
                  </a:lnTo>
                  <a:cubicBezTo>
                    <a:pt x="29446" y="131540"/>
                    <a:pt x="0" y="102094"/>
                    <a:pt x="0" y="65770"/>
                  </a:cubicBezTo>
                  <a:lnTo>
                    <a:pt x="0" y="65770"/>
                  </a:lnTo>
                  <a:cubicBezTo>
                    <a:pt x="0" y="29446"/>
                    <a:pt x="29446" y="0"/>
                    <a:pt x="65770" y="0"/>
                  </a:cubicBezTo>
                  <a:close/>
                </a:path>
              </a:pathLst>
            </a:custGeom>
            <a:solidFill>
              <a:srgbClr val="705643"/>
            </a:solidFill>
            <a:ln cap="rnd">
              <a:noFill/>
              <a:prstDash val="solid"/>
              <a:round/>
            </a:ln>
          </p:spPr>
        </p:sp>
        <p:sp>
          <p:nvSpPr>
            <p:cNvPr name="TextBox 12" id="12"/>
            <p:cNvSpPr txBox="true"/>
            <p:nvPr/>
          </p:nvSpPr>
          <p:spPr>
            <a:xfrm>
              <a:off x="0" y="-9525"/>
              <a:ext cx="1356880" cy="141065"/>
            </a:xfrm>
            <a:prstGeom prst="rect">
              <a:avLst/>
            </a:prstGeom>
          </p:spPr>
          <p:txBody>
            <a:bodyPr anchor="ctr" rtlCol="false" tIns="31918" lIns="31918" bIns="31918" rIns="31918"/>
            <a:lstStyle/>
            <a:p>
              <a:pPr algn="ctr">
                <a:lnSpc>
                  <a:spcPts val="1381"/>
                </a:lnSpc>
              </a:pPr>
            </a:p>
          </p:txBody>
        </p:sp>
      </p:grpSp>
      <p:sp>
        <p:nvSpPr>
          <p:cNvPr name="Freeform 13" id="13"/>
          <p:cNvSpPr/>
          <p:nvPr/>
        </p:nvSpPr>
        <p:spPr>
          <a:xfrm flipH="false" flipV="false" rot="0">
            <a:off x="6847712" y="-238506"/>
            <a:ext cx="4592576" cy="5120234"/>
          </a:xfrm>
          <a:custGeom>
            <a:avLst/>
            <a:gdLst/>
            <a:ahLst/>
            <a:cxnLst/>
            <a:rect r="r" b="b" t="t" l="l"/>
            <a:pathLst>
              <a:path h="5120234" w="4592576">
                <a:moveTo>
                  <a:pt x="0" y="0"/>
                </a:moveTo>
                <a:lnTo>
                  <a:pt x="4592576" y="0"/>
                </a:lnTo>
                <a:lnTo>
                  <a:pt x="4592576" y="5120234"/>
                </a:lnTo>
                <a:lnTo>
                  <a:pt x="0" y="5120234"/>
                </a:lnTo>
                <a:lnTo>
                  <a:pt x="0" y="0"/>
                </a:lnTo>
                <a:close/>
              </a:path>
            </a:pathLst>
          </a:custGeom>
          <a:blipFill>
            <a:blip r:embed="rId4"/>
            <a:stretch>
              <a:fillRect l="0" t="0" r="0" b="0"/>
            </a:stretch>
          </a:blipFill>
        </p:spPr>
      </p:sp>
      <p:sp>
        <p:nvSpPr>
          <p:cNvPr name="TextBox 14" id="14"/>
          <p:cNvSpPr txBox="true"/>
          <p:nvPr/>
        </p:nvSpPr>
        <p:spPr>
          <a:xfrm rot="0">
            <a:off x="4517383" y="5112837"/>
            <a:ext cx="9253234" cy="2930938"/>
          </a:xfrm>
          <a:prstGeom prst="rect">
            <a:avLst/>
          </a:prstGeom>
        </p:spPr>
        <p:txBody>
          <a:bodyPr anchor="t" rtlCol="false" tIns="0" lIns="0" bIns="0" rIns="0">
            <a:spAutoFit/>
          </a:bodyPr>
          <a:lstStyle/>
          <a:p>
            <a:pPr algn="ctr">
              <a:lnSpc>
                <a:spcPts val="10534"/>
              </a:lnSpc>
            </a:pPr>
            <a:r>
              <a:rPr lang="en-US" sz="11206" b="true">
                <a:solidFill>
                  <a:srgbClr val="FFFFFF"/>
                </a:solidFill>
                <a:latin typeface="Codec Pro Bold"/>
                <a:ea typeface="Codec Pro Bold"/>
                <a:cs typeface="Codec Pro Bold"/>
                <a:sym typeface="Codec Pro Bold"/>
              </a:rPr>
              <a:t>Proyecto Hollow Mates</a:t>
            </a:r>
          </a:p>
        </p:txBody>
      </p:sp>
      <p:sp>
        <p:nvSpPr>
          <p:cNvPr name="TextBox 15" id="15"/>
          <p:cNvSpPr txBox="true"/>
          <p:nvPr/>
        </p:nvSpPr>
        <p:spPr>
          <a:xfrm rot="0">
            <a:off x="6521477" y="8605659"/>
            <a:ext cx="5245047" cy="405721"/>
          </a:xfrm>
          <a:prstGeom prst="rect">
            <a:avLst/>
          </a:prstGeom>
        </p:spPr>
        <p:txBody>
          <a:bodyPr anchor="t" rtlCol="false" tIns="0" lIns="0" bIns="0" rIns="0">
            <a:spAutoFit/>
          </a:bodyPr>
          <a:lstStyle/>
          <a:p>
            <a:pPr algn="ctr">
              <a:lnSpc>
                <a:spcPts val="2620"/>
              </a:lnSpc>
            </a:pPr>
            <a:r>
              <a:rPr lang="en-US" b="true" sz="2787" spc="78">
                <a:solidFill>
                  <a:srgbClr val="E4E5EC"/>
                </a:solidFill>
                <a:latin typeface="Codec Pro Bold"/>
                <a:ea typeface="Codec Pro Bold"/>
                <a:cs typeface="Codec Pro Bold"/>
                <a:sym typeface="Codec Pro Bold"/>
              </a:rPr>
              <a:t>PROPUESTA DE PROYECTO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4E5EC"/>
        </a:solidFill>
      </p:bgPr>
    </p:bg>
    <p:spTree>
      <p:nvGrpSpPr>
        <p:cNvPr id="1" name=""/>
        <p:cNvGrpSpPr/>
        <p:nvPr/>
      </p:nvGrpSpPr>
      <p:grpSpPr>
        <a:xfrm>
          <a:off x="0" y="0"/>
          <a:ext cx="0" cy="0"/>
          <a:chOff x="0" y="0"/>
          <a:chExt cx="0" cy="0"/>
        </a:xfrm>
      </p:grpSpPr>
      <p:sp>
        <p:nvSpPr>
          <p:cNvPr name="Freeform 2" id="2"/>
          <p:cNvSpPr/>
          <p:nvPr/>
        </p:nvSpPr>
        <p:spPr>
          <a:xfrm flipH="false" flipV="false" rot="0">
            <a:off x="7987705" y="0"/>
            <a:ext cx="10401374" cy="10401374"/>
          </a:xfrm>
          <a:custGeom>
            <a:avLst/>
            <a:gdLst/>
            <a:ahLst/>
            <a:cxnLst/>
            <a:rect r="r" b="b" t="t" l="l"/>
            <a:pathLst>
              <a:path h="10401374" w="10401374">
                <a:moveTo>
                  <a:pt x="0" y="0"/>
                </a:moveTo>
                <a:lnTo>
                  <a:pt x="10401374" y="0"/>
                </a:lnTo>
                <a:lnTo>
                  <a:pt x="10401374" y="10401374"/>
                </a:lnTo>
                <a:lnTo>
                  <a:pt x="0" y="104013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9536" y="-549566"/>
            <a:ext cx="2789693" cy="1658599"/>
          </a:xfrm>
          <a:custGeom>
            <a:avLst/>
            <a:gdLst/>
            <a:ahLst/>
            <a:cxnLst/>
            <a:rect r="r" b="b" t="t" l="l"/>
            <a:pathLst>
              <a:path h="1658599" w="2789693">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14315" y="479227"/>
            <a:ext cx="2789693" cy="1658599"/>
          </a:xfrm>
          <a:custGeom>
            <a:avLst/>
            <a:gdLst/>
            <a:ahLst/>
            <a:cxnLst/>
            <a:rect r="r" b="b" t="t" l="l"/>
            <a:pathLst>
              <a:path h="1658599" w="2789693">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0792" y="-422617"/>
            <a:ext cx="2362646" cy="1404701"/>
          </a:xfrm>
          <a:custGeom>
            <a:avLst/>
            <a:gdLst/>
            <a:ahLst/>
            <a:cxnLst/>
            <a:rect r="r" b="b" t="t" l="l"/>
            <a:pathLst>
              <a:path h="1404701" w="2362646">
                <a:moveTo>
                  <a:pt x="0" y="0"/>
                </a:moveTo>
                <a:lnTo>
                  <a:pt x="2362647" y="0"/>
                </a:lnTo>
                <a:lnTo>
                  <a:pt x="2362647" y="1404701"/>
                </a:lnTo>
                <a:lnTo>
                  <a:pt x="0" y="14047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true" rot="0">
            <a:off x="-139536" y="9177967"/>
            <a:ext cx="2789693" cy="1658599"/>
          </a:xfrm>
          <a:custGeom>
            <a:avLst/>
            <a:gdLst/>
            <a:ahLst/>
            <a:cxnLst/>
            <a:rect r="r" b="b" t="t" l="l"/>
            <a:pathLst>
              <a:path h="1658599" w="2789693">
                <a:moveTo>
                  <a:pt x="0" y="1658599"/>
                </a:moveTo>
                <a:lnTo>
                  <a:pt x="2789693" y="1658599"/>
                </a:lnTo>
                <a:lnTo>
                  <a:pt x="2789693" y="0"/>
                </a:lnTo>
                <a:lnTo>
                  <a:pt x="0" y="0"/>
                </a:lnTo>
                <a:lnTo>
                  <a:pt x="0" y="165859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true" rot="0">
            <a:off x="-1000792" y="9238143"/>
            <a:ext cx="2362646" cy="1404701"/>
          </a:xfrm>
          <a:custGeom>
            <a:avLst/>
            <a:gdLst/>
            <a:ahLst/>
            <a:cxnLst/>
            <a:rect r="r" b="b" t="t" l="l"/>
            <a:pathLst>
              <a:path h="1404701" w="2362646">
                <a:moveTo>
                  <a:pt x="0" y="1404701"/>
                </a:moveTo>
                <a:lnTo>
                  <a:pt x="2362647" y="1404701"/>
                </a:lnTo>
                <a:lnTo>
                  <a:pt x="2362647" y="0"/>
                </a:lnTo>
                <a:lnTo>
                  <a:pt x="0" y="0"/>
                </a:lnTo>
                <a:lnTo>
                  <a:pt x="0" y="1404701"/>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618469" y="1747337"/>
            <a:ext cx="670403" cy="703667"/>
          </a:xfrm>
          <a:custGeom>
            <a:avLst/>
            <a:gdLst/>
            <a:ahLst/>
            <a:cxnLst/>
            <a:rect r="r" b="b" t="t" l="l"/>
            <a:pathLst>
              <a:path h="703667" w="670403">
                <a:moveTo>
                  <a:pt x="0" y="0"/>
                </a:moveTo>
                <a:lnTo>
                  <a:pt x="670403" y="0"/>
                </a:lnTo>
                <a:lnTo>
                  <a:pt x="670403" y="703667"/>
                </a:lnTo>
                <a:lnTo>
                  <a:pt x="0" y="7036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255310" y="1079226"/>
            <a:ext cx="1230412" cy="1371778"/>
          </a:xfrm>
          <a:custGeom>
            <a:avLst/>
            <a:gdLst/>
            <a:ahLst/>
            <a:cxnLst/>
            <a:rect r="r" b="b" t="t" l="l"/>
            <a:pathLst>
              <a:path h="1371778" w="1230412">
                <a:moveTo>
                  <a:pt x="0" y="0"/>
                </a:moveTo>
                <a:lnTo>
                  <a:pt x="1230412" y="0"/>
                </a:lnTo>
                <a:lnTo>
                  <a:pt x="1230412" y="1371778"/>
                </a:lnTo>
                <a:lnTo>
                  <a:pt x="0" y="1371778"/>
                </a:lnTo>
                <a:lnTo>
                  <a:pt x="0" y="0"/>
                </a:lnTo>
                <a:close/>
              </a:path>
            </a:pathLst>
          </a:custGeom>
          <a:blipFill>
            <a:blip r:embed="rId8"/>
            <a:stretch>
              <a:fillRect l="0" t="0" r="0" b="0"/>
            </a:stretch>
          </a:blipFill>
        </p:spPr>
      </p:sp>
      <p:sp>
        <p:nvSpPr>
          <p:cNvPr name="Freeform 10" id="10"/>
          <p:cNvSpPr/>
          <p:nvPr/>
        </p:nvSpPr>
        <p:spPr>
          <a:xfrm flipH="false" flipV="false" rot="0">
            <a:off x="8804959" y="4497247"/>
            <a:ext cx="8766866" cy="5242586"/>
          </a:xfrm>
          <a:custGeom>
            <a:avLst/>
            <a:gdLst/>
            <a:ahLst/>
            <a:cxnLst/>
            <a:rect r="r" b="b" t="t" l="l"/>
            <a:pathLst>
              <a:path h="5242586" w="8766866">
                <a:moveTo>
                  <a:pt x="0" y="0"/>
                </a:moveTo>
                <a:lnTo>
                  <a:pt x="8766866" y="0"/>
                </a:lnTo>
                <a:lnTo>
                  <a:pt x="8766866" y="5242586"/>
                </a:lnTo>
                <a:lnTo>
                  <a:pt x="0" y="5242586"/>
                </a:lnTo>
                <a:lnTo>
                  <a:pt x="0" y="0"/>
                </a:lnTo>
                <a:close/>
              </a:path>
            </a:pathLst>
          </a:custGeom>
          <a:blipFill>
            <a:blip r:embed="rId9"/>
            <a:stretch>
              <a:fillRect l="0" t="0" r="0" b="0"/>
            </a:stretch>
          </a:blipFill>
        </p:spPr>
      </p:sp>
      <p:sp>
        <p:nvSpPr>
          <p:cNvPr name="Freeform 11" id="11"/>
          <p:cNvSpPr/>
          <p:nvPr/>
        </p:nvSpPr>
        <p:spPr>
          <a:xfrm flipH="false" flipV="false" rot="0">
            <a:off x="11687204" y="854741"/>
            <a:ext cx="3002376" cy="3192527"/>
          </a:xfrm>
          <a:custGeom>
            <a:avLst/>
            <a:gdLst/>
            <a:ahLst/>
            <a:cxnLst/>
            <a:rect r="r" b="b" t="t" l="l"/>
            <a:pathLst>
              <a:path h="3192527" w="3002376">
                <a:moveTo>
                  <a:pt x="0" y="0"/>
                </a:moveTo>
                <a:lnTo>
                  <a:pt x="3002376" y="0"/>
                </a:lnTo>
                <a:lnTo>
                  <a:pt x="3002376" y="3192527"/>
                </a:lnTo>
                <a:lnTo>
                  <a:pt x="0" y="3192527"/>
                </a:lnTo>
                <a:lnTo>
                  <a:pt x="0" y="0"/>
                </a:lnTo>
                <a:close/>
              </a:path>
            </a:pathLst>
          </a:custGeom>
          <a:blipFill>
            <a:blip r:embed="rId10"/>
            <a:stretch>
              <a:fillRect l="0" t="0" r="0" b="0"/>
            </a:stretch>
          </a:blipFill>
        </p:spPr>
      </p:sp>
      <p:sp>
        <p:nvSpPr>
          <p:cNvPr name="TextBox 12" id="12"/>
          <p:cNvSpPr txBox="true"/>
          <p:nvPr/>
        </p:nvSpPr>
        <p:spPr>
          <a:xfrm rot="0">
            <a:off x="2027843" y="2337230"/>
            <a:ext cx="4936384" cy="925703"/>
          </a:xfrm>
          <a:prstGeom prst="rect">
            <a:avLst/>
          </a:prstGeom>
        </p:spPr>
        <p:txBody>
          <a:bodyPr anchor="t" rtlCol="false" tIns="0" lIns="0" bIns="0" rIns="0">
            <a:spAutoFit/>
          </a:bodyPr>
          <a:lstStyle/>
          <a:p>
            <a:pPr algn="l">
              <a:lnSpc>
                <a:spcPts val="6015"/>
              </a:lnSpc>
            </a:pPr>
            <a:r>
              <a:rPr lang="en-US" sz="6399" b="true">
                <a:solidFill>
                  <a:srgbClr val="15193E"/>
                </a:solidFill>
                <a:latin typeface="Codec Pro Ultra-Bold"/>
                <a:ea typeface="Codec Pro Ultra-Bold"/>
                <a:cs typeface="Codec Pro Ultra-Bold"/>
                <a:sym typeface="Codec Pro Ultra-Bold"/>
              </a:rPr>
              <a:t>TOPOLOGÍA</a:t>
            </a:r>
          </a:p>
        </p:txBody>
      </p:sp>
      <p:sp>
        <p:nvSpPr>
          <p:cNvPr name="TextBox 13" id="13"/>
          <p:cNvSpPr txBox="true"/>
          <p:nvPr/>
        </p:nvSpPr>
        <p:spPr>
          <a:xfrm rot="0">
            <a:off x="1618469" y="3396283"/>
            <a:ext cx="5450333" cy="5705475"/>
          </a:xfrm>
          <a:prstGeom prst="rect">
            <a:avLst/>
          </a:prstGeom>
        </p:spPr>
        <p:txBody>
          <a:bodyPr anchor="t" rtlCol="false" tIns="0" lIns="0" bIns="0" rIns="0">
            <a:spAutoFit/>
          </a:bodyPr>
          <a:lstStyle/>
          <a:p>
            <a:pPr algn="l">
              <a:lnSpc>
                <a:spcPts val="2639"/>
              </a:lnSpc>
            </a:pPr>
            <a:r>
              <a:rPr lang="en-US" sz="2199">
                <a:solidFill>
                  <a:srgbClr val="15193E"/>
                </a:solidFill>
                <a:latin typeface="Codec Pro"/>
                <a:ea typeface="Codec Pro"/>
                <a:cs typeface="Codec Pro"/>
                <a:sym typeface="Codec Pro"/>
              </a:rPr>
              <a:t>En este apartado explicaremos cómo están organizados los componentes del sistema, tanto a nivel lógico como físico, y cómo interactúan entre sí.</a:t>
            </a:r>
          </a:p>
          <a:p>
            <a:pPr algn="l">
              <a:lnSpc>
                <a:spcPts val="2639"/>
              </a:lnSpc>
            </a:pPr>
          </a:p>
          <a:p>
            <a:pPr algn="l">
              <a:lnSpc>
                <a:spcPts val="2639"/>
              </a:lnSpc>
            </a:pPr>
            <a:r>
              <a:rPr lang="en-US" sz="2199">
                <a:solidFill>
                  <a:srgbClr val="15193E"/>
                </a:solidFill>
                <a:latin typeface="Codec Pro"/>
                <a:ea typeface="Codec Pro"/>
                <a:cs typeface="Codec Pro"/>
                <a:sym typeface="Codec Pro"/>
              </a:rPr>
              <a:t>Basándonos en el modelo 4 + 1 creamos 5 diagramas que cubrieran estas vistas:</a:t>
            </a:r>
          </a:p>
          <a:p>
            <a:pPr algn="l">
              <a:lnSpc>
                <a:spcPts val="2639"/>
              </a:lnSpc>
            </a:pPr>
          </a:p>
          <a:p>
            <a:pPr algn="l" marL="474979" indent="-237490" lvl="1">
              <a:lnSpc>
                <a:spcPts val="2639"/>
              </a:lnSpc>
              <a:buFont typeface="Arial"/>
              <a:buChar char="•"/>
            </a:pPr>
            <a:r>
              <a:rPr lang="en-US" sz="2199">
                <a:solidFill>
                  <a:srgbClr val="15193E"/>
                </a:solidFill>
                <a:latin typeface="Codec Pro"/>
                <a:ea typeface="Codec Pro"/>
                <a:cs typeface="Codec Pro"/>
                <a:sym typeface="Codec Pro"/>
              </a:rPr>
              <a:t>Diagrama </a:t>
            </a:r>
            <a:r>
              <a:rPr lang="en-US" sz="2199">
                <a:solidFill>
                  <a:srgbClr val="15193E"/>
                </a:solidFill>
                <a:latin typeface="Codec Pro"/>
                <a:ea typeface="Codec Pro"/>
                <a:cs typeface="Codec Pro"/>
                <a:sym typeface="Codec Pro"/>
              </a:rPr>
              <a:t>de componentes por capas</a:t>
            </a:r>
          </a:p>
          <a:p>
            <a:pPr algn="l" marL="474979" indent="-237490" lvl="1">
              <a:lnSpc>
                <a:spcPts val="2639"/>
              </a:lnSpc>
              <a:buFont typeface="Arial"/>
              <a:buChar char="•"/>
            </a:pPr>
            <a:r>
              <a:rPr lang="en-US" sz="2199">
                <a:solidFill>
                  <a:srgbClr val="15193E"/>
                </a:solidFill>
                <a:latin typeface="Codec Pro"/>
                <a:ea typeface="Codec Pro"/>
                <a:cs typeface="Codec Pro"/>
                <a:sym typeface="Codec Pro"/>
              </a:rPr>
              <a:t>Diagrama de casos de uso</a:t>
            </a:r>
          </a:p>
          <a:p>
            <a:pPr algn="l" marL="474979" indent="-237490" lvl="1">
              <a:lnSpc>
                <a:spcPts val="2639"/>
              </a:lnSpc>
              <a:buFont typeface="Arial"/>
              <a:buChar char="•"/>
            </a:pPr>
            <a:r>
              <a:rPr lang="en-US" sz="2199">
                <a:solidFill>
                  <a:srgbClr val="15193E"/>
                </a:solidFill>
                <a:latin typeface="Codec Pro"/>
                <a:ea typeface="Codec Pro"/>
                <a:cs typeface="Codec Pro"/>
                <a:sym typeface="Codec Pro"/>
              </a:rPr>
              <a:t>Diagrama de clases</a:t>
            </a:r>
          </a:p>
          <a:p>
            <a:pPr algn="l" marL="474979" indent="-237490" lvl="1">
              <a:lnSpc>
                <a:spcPts val="2639"/>
              </a:lnSpc>
              <a:buFont typeface="Arial"/>
              <a:buChar char="•"/>
            </a:pPr>
            <a:r>
              <a:rPr lang="en-US" sz="2199">
                <a:solidFill>
                  <a:srgbClr val="15193E"/>
                </a:solidFill>
                <a:latin typeface="Codec Pro"/>
                <a:ea typeface="Codec Pro"/>
                <a:cs typeface="Codec Pro"/>
                <a:sym typeface="Codec Pro"/>
              </a:rPr>
              <a:t>Diagrama de despliegue</a:t>
            </a:r>
          </a:p>
          <a:p>
            <a:pPr algn="l" marL="474979" indent="-237490" lvl="1">
              <a:lnSpc>
                <a:spcPts val="2639"/>
              </a:lnSpc>
              <a:buFont typeface="Arial"/>
              <a:buChar char="•"/>
            </a:pPr>
            <a:r>
              <a:rPr lang="en-US" sz="2199">
                <a:solidFill>
                  <a:srgbClr val="15193E"/>
                </a:solidFill>
                <a:latin typeface="Codec Pro"/>
                <a:ea typeface="Codec Pro"/>
                <a:cs typeface="Codec Pro"/>
                <a:sym typeface="Codec Pro"/>
              </a:rPr>
              <a:t>Diagrama de actividad</a:t>
            </a:r>
          </a:p>
          <a:p>
            <a:pPr algn="l">
              <a:lnSpc>
                <a:spcPts val="2639"/>
              </a:lnSpc>
            </a:pPr>
          </a:p>
          <a:p>
            <a:pPr algn="l">
              <a:lnSpc>
                <a:spcPts val="2639"/>
              </a:lnSpc>
            </a:pPr>
            <a:r>
              <a:rPr lang="en-US" sz="2199">
                <a:solidFill>
                  <a:srgbClr val="15193E"/>
                </a:solidFill>
                <a:latin typeface="Codec Pro"/>
                <a:ea typeface="Codec Pro"/>
                <a:cs typeface="Codec Pro"/>
                <a:sym typeface="Codec Pro"/>
              </a:rPr>
              <a:t>Los diagramas se crearon basados en los estándares UML</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4E5EC"/>
        </a:solidFill>
      </p:bgPr>
    </p:bg>
    <p:spTree>
      <p:nvGrpSpPr>
        <p:cNvPr id="1" name=""/>
        <p:cNvGrpSpPr/>
        <p:nvPr/>
      </p:nvGrpSpPr>
      <p:grpSpPr>
        <a:xfrm>
          <a:off x="0" y="0"/>
          <a:ext cx="0" cy="0"/>
          <a:chOff x="0" y="0"/>
          <a:chExt cx="0" cy="0"/>
        </a:xfrm>
      </p:grpSpPr>
      <p:sp>
        <p:nvSpPr>
          <p:cNvPr name="Freeform 2" id="2"/>
          <p:cNvSpPr/>
          <p:nvPr/>
        </p:nvSpPr>
        <p:spPr>
          <a:xfrm flipH="false" flipV="false" rot="0">
            <a:off x="10720624" y="0"/>
            <a:ext cx="7668455" cy="10401374"/>
          </a:xfrm>
          <a:custGeom>
            <a:avLst/>
            <a:gdLst/>
            <a:ahLst/>
            <a:cxnLst/>
            <a:rect r="r" b="b" t="t" l="l"/>
            <a:pathLst>
              <a:path h="10401374" w="7668455">
                <a:moveTo>
                  <a:pt x="0" y="0"/>
                </a:moveTo>
                <a:lnTo>
                  <a:pt x="7668455" y="0"/>
                </a:lnTo>
                <a:lnTo>
                  <a:pt x="7668455" y="10401374"/>
                </a:lnTo>
                <a:lnTo>
                  <a:pt x="0" y="10401374"/>
                </a:lnTo>
                <a:lnTo>
                  <a:pt x="0" y="0"/>
                </a:lnTo>
                <a:close/>
              </a:path>
            </a:pathLst>
          </a:custGeom>
          <a:blipFill>
            <a:blip r:embed="rId2">
              <a:extLst>
                <a:ext uri="{96DAC541-7B7A-43D3-8B79-37D633B846F1}">
                  <asvg:svgBlip xmlns:asvg="http://schemas.microsoft.com/office/drawing/2016/SVG/main" r:embed="rId3"/>
                </a:ext>
              </a:extLst>
            </a:blip>
            <a:stretch>
              <a:fillRect l="0" t="0" r="-35638" b="0"/>
            </a:stretch>
          </a:blipFill>
        </p:spPr>
      </p:sp>
      <p:sp>
        <p:nvSpPr>
          <p:cNvPr name="Freeform 3" id="3"/>
          <p:cNvSpPr/>
          <p:nvPr/>
        </p:nvSpPr>
        <p:spPr>
          <a:xfrm flipH="false" flipV="false" rot="0">
            <a:off x="-139536" y="-549566"/>
            <a:ext cx="2789693" cy="1658599"/>
          </a:xfrm>
          <a:custGeom>
            <a:avLst/>
            <a:gdLst/>
            <a:ahLst/>
            <a:cxnLst/>
            <a:rect r="r" b="b" t="t" l="l"/>
            <a:pathLst>
              <a:path h="1658599" w="2789693">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14315" y="479227"/>
            <a:ext cx="2789693" cy="1658599"/>
          </a:xfrm>
          <a:custGeom>
            <a:avLst/>
            <a:gdLst/>
            <a:ahLst/>
            <a:cxnLst/>
            <a:rect r="r" b="b" t="t" l="l"/>
            <a:pathLst>
              <a:path h="1658599" w="2789693">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0792" y="-422617"/>
            <a:ext cx="2362646" cy="1404701"/>
          </a:xfrm>
          <a:custGeom>
            <a:avLst/>
            <a:gdLst/>
            <a:ahLst/>
            <a:cxnLst/>
            <a:rect r="r" b="b" t="t" l="l"/>
            <a:pathLst>
              <a:path h="1404701" w="2362646">
                <a:moveTo>
                  <a:pt x="0" y="0"/>
                </a:moveTo>
                <a:lnTo>
                  <a:pt x="2362647" y="0"/>
                </a:lnTo>
                <a:lnTo>
                  <a:pt x="2362647" y="1404701"/>
                </a:lnTo>
                <a:lnTo>
                  <a:pt x="0" y="14047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true" rot="0">
            <a:off x="-139536" y="9177967"/>
            <a:ext cx="2789693" cy="1658599"/>
          </a:xfrm>
          <a:custGeom>
            <a:avLst/>
            <a:gdLst/>
            <a:ahLst/>
            <a:cxnLst/>
            <a:rect r="r" b="b" t="t" l="l"/>
            <a:pathLst>
              <a:path h="1658599" w="2789693">
                <a:moveTo>
                  <a:pt x="0" y="1658599"/>
                </a:moveTo>
                <a:lnTo>
                  <a:pt x="2789693" y="1658599"/>
                </a:lnTo>
                <a:lnTo>
                  <a:pt x="2789693" y="0"/>
                </a:lnTo>
                <a:lnTo>
                  <a:pt x="0" y="0"/>
                </a:lnTo>
                <a:lnTo>
                  <a:pt x="0" y="165859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true" rot="0">
            <a:off x="-1214315" y="8234368"/>
            <a:ext cx="2789693" cy="1658599"/>
          </a:xfrm>
          <a:custGeom>
            <a:avLst/>
            <a:gdLst/>
            <a:ahLst/>
            <a:cxnLst/>
            <a:rect r="r" b="b" t="t" l="l"/>
            <a:pathLst>
              <a:path h="1658599" w="2789693">
                <a:moveTo>
                  <a:pt x="0" y="1658599"/>
                </a:moveTo>
                <a:lnTo>
                  <a:pt x="2789693" y="1658599"/>
                </a:lnTo>
                <a:lnTo>
                  <a:pt x="2789693" y="0"/>
                </a:lnTo>
                <a:lnTo>
                  <a:pt x="0" y="0"/>
                </a:lnTo>
                <a:lnTo>
                  <a:pt x="0" y="165859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true" rot="0">
            <a:off x="-1000792" y="9238143"/>
            <a:ext cx="2362646" cy="1404701"/>
          </a:xfrm>
          <a:custGeom>
            <a:avLst/>
            <a:gdLst/>
            <a:ahLst/>
            <a:cxnLst/>
            <a:rect r="r" b="b" t="t" l="l"/>
            <a:pathLst>
              <a:path h="1404701" w="2362646">
                <a:moveTo>
                  <a:pt x="0" y="1404701"/>
                </a:moveTo>
                <a:lnTo>
                  <a:pt x="2362647" y="1404701"/>
                </a:lnTo>
                <a:lnTo>
                  <a:pt x="2362647" y="0"/>
                </a:lnTo>
                <a:lnTo>
                  <a:pt x="0" y="0"/>
                </a:lnTo>
                <a:lnTo>
                  <a:pt x="0" y="1404701"/>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10936043" y="131060"/>
            <a:ext cx="7138718" cy="9876207"/>
            <a:chOff x="0" y="0"/>
            <a:chExt cx="1880156" cy="2601141"/>
          </a:xfrm>
        </p:grpSpPr>
        <p:sp>
          <p:nvSpPr>
            <p:cNvPr name="Freeform 10" id="10"/>
            <p:cNvSpPr/>
            <p:nvPr/>
          </p:nvSpPr>
          <p:spPr>
            <a:xfrm flipH="false" flipV="false" rot="0">
              <a:off x="0" y="0"/>
              <a:ext cx="1880156" cy="2601141"/>
            </a:xfrm>
            <a:custGeom>
              <a:avLst/>
              <a:gdLst/>
              <a:ahLst/>
              <a:cxnLst/>
              <a:rect r="r" b="b" t="t" l="l"/>
              <a:pathLst>
                <a:path h="2601141" w="1880156">
                  <a:moveTo>
                    <a:pt x="55309" y="0"/>
                  </a:moveTo>
                  <a:lnTo>
                    <a:pt x="1824847" y="0"/>
                  </a:lnTo>
                  <a:cubicBezTo>
                    <a:pt x="1855393" y="0"/>
                    <a:pt x="1880156" y="24763"/>
                    <a:pt x="1880156" y="55309"/>
                  </a:cubicBezTo>
                  <a:lnTo>
                    <a:pt x="1880156" y="2545832"/>
                  </a:lnTo>
                  <a:cubicBezTo>
                    <a:pt x="1880156" y="2576378"/>
                    <a:pt x="1855393" y="2601141"/>
                    <a:pt x="1824847" y="2601141"/>
                  </a:cubicBezTo>
                  <a:lnTo>
                    <a:pt x="55309" y="2601141"/>
                  </a:lnTo>
                  <a:cubicBezTo>
                    <a:pt x="24763" y="2601141"/>
                    <a:pt x="0" y="2576378"/>
                    <a:pt x="0" y="2545832"/>
                  </a:cubicBezTo>
                  <a:lnTo>
                    <a:pt x="0" y="55309"/>
                  </a:lnTo>
                  <a:cubicBezTo>
                    <a:pt x="0" y="24763"/>
                    <a:pt x="24763" y="0"/>
                    <a:pt x="55309" y="0"/>
                  </a:cubicBezTo>
                  <a:close/>
                </a:path>
              </a:pathLst>
            </a:custGeom>
            <a:solidFill>
              <a:srgbClr val="474747"/>
            </a:solidFill>
          </p:spPr>
        </p:sp>
        <p:sp>
          <p:nvSpPr>
            <p:cNvPr name="TextBox 11" id="11"/>
            <p:cNvSpPr txBox="true"/>
            <p:nvPr/>
          </p:nvSpPr>
          <p:spPr>
            <a:xfrm>
              <a:off x="0" y="-38100"/>
              <a:ext cx="1880156" cy="2639241"/>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1402322" y="322577"/>
            <a:ext cx="6206161" cy="9493172"/>
          </a:xfrm>
          <a:custGeom>
            <a:avLst/>
            <a:gdLst/>
            <a:ahLst/>
            <a:cxnLst/>
            <a:rect r="r" b="b" t="t" l="l"/>
            <a:pathLst>
              <a:path h="9493172" w="6206161">
                <a:moveTo>
                  <a:pt x="0" y="0"/>
                </a:moveTo>
                <a:lnTo>
                  <a:pt x="6206161" y="0"/>
                </a:lnTo>
                <a:lnTo>
                  <a:pt x="6206161" y="9493172"/>
                </a:lnTo>
                <a:lnTo>
                  <a:pt x="0" y="9493172"/>
                </a:lnTo>
                <a:lnTo>
                  <a:pt x="0" y="0"/>
                </a:lnTo>
                <a:close/>
              </a:path>
            </a:pathLst>
          </a:custGeom>
          <a:blipFill>
            <a:blip r:embed="rId6"/>
            <a:stretch>
              <a:fillRect l="0" t="0" r="0" b="0"/>
            </a:stretch>
          </a:blipFill>
        </p:spPr>
      </p:sp>
      <p:sp>
        <p:nvSpPr>
          <p:cNvPr name="TextBox 13" id="13"/>
          <p:cNvSpPr txBox="true"/>
          <p:nvPr/>
        </p:nvSpPr>
        <p:spPr>
          <a:xfrm rot="0">
            <a:off x="3923188" y="1076325"/>
            <a:ext cx="4906505" cy="925703"/>
          </a:xfrm>
          <a:prstGeom prst="rect">
            <a:avLst/>
          </a:prstGeom>
        </p:spPr>
        <p:txBody>
          <a:bodyPr anchor="t" rtlCol="false" tIns="0" lIns="0" bIns="0" rIns="0">
            <a:spAutoFit/>
          </a:bodyPr>
          <a:lstStyle/>
          <a:p>
            <a:pPr algn="l">
              <a:lnSpc>
                <a:spcPts val="6015"/>
              </a:lnSpc>
            </a:pPr>
            <a:r>
              <a:rPr lang="en-US" sz="6399" b="true">
                <a:solidFill>
                  <a:srgbClr val="15193E"/>
                </a:solidFill>
                <a:latin typeface="Codec Pro Ultra-Bold"/>
                <a:ea typeface="Codec Pro Ultra-Bold"/>
                <a:cs typeface="Codec Pro Ultra-Bold"/>
                <a:sym typeface="Codec Pro Ultra-Bold"/>
              </a:rPr>
              <a:t>TOPOLOGÍA </a:t>
            </a:r>
          </a:p>
        </p:txBody>
      </p:sp>
      <p:sp>
        <p:nvSpPr>
          <p:cNvPr name="TextBox 14" id="14"/>
          <p:cNvSpPr txBox="true"/>
          <p:nvPr/>
        </p:nvSpPr>
        <p:spPr>
          <a:xfrm rot="0">
            <a:off x="1575378" y="3720754"/>
            <a:ext cx="6702926" cy="6010275"/>
          </a:xfrm>
          <a:prstGeom prst="rect">
            <a:avLst/>
          </a:prstGeom>
        </p:spPr>
        <p:txBody>
          <a:bodyPr anchor="t" rtlCol="false" tIns="0" lIns="0" bIns="0" rIns="0">
            <a:spAutoFit/>
          </a:bodyPr>
          <a:lstStyle/>
          <a:p>
            <a:pPr algn="l">
              <a:lnSpc>
                <a:spcPts val="2520"/>
              </a:lnSpc>
            </a:pPr>
            <a:r>
              <a:rPr lang="en-US" sz="2100">
                <a:solidFill>
                  <a:srgbClr val="15193E"/>
                </a:solidFill>
                <a:latin typeface="Codec Pro"/>
                <a:ea typeface="Codec Pro"/>
                <a:cs typeface="Codec Pro"/>
                <a:sym typeface="Codec Pro"/>
              </a:rPr>
              <a:t>Este modelo permite representar de manera visual las la implementación sistema. Contamos con 2 tipos de vistas diferentes:</a:t>
            </a:r>
          </a:p>
          <a:p>
            <a:pPr algn="l">
              <a:lnSpc>
                <a:spcPts val="2520"/>
              </a:lnSpc>
            </a:pPr>
          </a:p>
          <a:p>
            <a:pPr algn="l" marL="453390" indent="-226695" lvl="1">
              <a:lnSpc>
                <a:spcPts val="2520"/>
              </a:lnSpc>
              <a:buFont typeface="Arial"/>
              <a:buChar char="•"/>
            </a:pPr>
            <a:r>
              <a:rPr lang="en-US" sz="2100">
                <a:solidFill>
                  <a:srgbClr val="15193E"/>
                </a:solidFill>
                <a:latin typeface="Codec Pro"/>
                <a:ea typeface="Codec Pro"/>
                <a:cs typeface="Codec Pro"/>
                <a:sym typeface="Codec Pro"/>
              </a:rPr>
              <a:t>Vistas de usuarios</a:t>
            </a:r>
          </a:p>
          <a:p>
            <a:pPr algn="l" marL="453390" indent="-226695" lvl="1">
              <a:lnSpc>
                <a:spcPts val="2520"/>
              </a:lnSpc>
              <a:buFont typeface="Arial"/>
              <a:buChar char="•"/>
            </a:pPr>
            <a:r>
              <a:rPr lang="en-US" sz="2100">
                <a:solidFill>
                  <a:srgbClr val="15193E"/>
                </a:solidFill>
                <a:latin typeface="Codec Pro"/>
                <a:ea typeface="Codec Pro"/>
                <a:cs typeface="Codec Pro"/>
                <a:sym typeface="Codec Pro"/>
              </a:rPr>
              <a:t>Vistas de administración y Moderación</a:t>
            </a:r>
          </a:p>
          <a:p>
            <a:pPr algn="l">
              <a:lnSpc>
                <a:spcPts val="2520"/>
              </a:lnSpc>
            </a:pPr>
          </a:p>
          <a:p>
            <a:pPr algn="l">
              <a:lnSpc>
                <a:spcPts val="2520"/>
              </a:lnSpc>
            </a:pPr>
            <a:r>
              <a:rPr lang="en-US" sz="2100">
                <a:solidFill>
                  <a:srgbClr val="15193E"/>
                </a:solidFill>
                <a:latin typeface="Codec Pro"/>
                <a:ea typeface="Codec Pro"/>
                <a:cs typeface="Codec Pro"/>
                <a:sym typeface="Codec Pro"/>
              </a:rPr>
              <a:t>Podemos apreciar que cada vista posee sus componentes únicos.</a:t>
            </a:r>
          </a:p>
          <a:p>
            <a:pPr algn="l">
              <a:lnSpc>
                <a:spcPts val="2520"/>
              </a:lnSpc>
            </a:pPr>
          </a:p>
          <a:p>
            <a:pPr algn="l">
              <a:lnSpc>
                <a:spcPts val="2520"/>
              </a:lnSpc>
            </a:pPr>
            <a:r>
              <a:rPr lang="en-US" sz="2100">
                <a:solidFill>
                  <a:srgbClr val="15193E"/>
                </a:solidFill>
                <a:latin typeface="Codec Pro"/>
                <a:ea typeface="Codec Pro"/>
                <a:cs typeface="Codec Pro"/>
                <a:sym typeface="Codec Pro"/>
              </a:rPr>
              <a:t>La lógica del negocio se almacenará en una base de datos PostgreSQL. También esta vinculada y usa los servicios de : </a:t>
            </a:r>
          </a:p>
          <a:p>
            <a:pPr algn="l">
              <a:lnSpc>
                <a:spcPts val="2520"/>
              </a:lnSpc>
            </a:pPr>
          </a:p>
          <a:p>
            <a:pPr algn="l" marL="453390" indent="-226695" lvl="1">
              <a:lnSpc>
                <a:spcPts val="2520"/>
              </a:lnSpc>
              <a:buFont typeface="Arial"/>
              <a:buChar char="•"/>
            </a:pPr>
            <a:r>
              <a:rPr lang="en-US" sz="2100">
                <a:solidFill>
                  <a:srgbClr val="15193E"/>
                </a:solidFill>
                <a:latin typeface="Codec Pro"/>
                <a:ea typeface="Codec Pro"/>
                <a:cs typeface="Codec Pro"/>
                <a:sym typeface="Codec Pro"/>
              </a:rPr>
              <a:t>Supabase SaaS alojado en AWS</a:t>
            </a:r>
          </a:p>
          <a:p>
            <a:pPr algn="l" marL="453390" indent="-226695" lvl="1">
              <a:lnSpc>
                <a:spcPts val="2520"/>
              </a:lnSpc>
              <a:buFont typeface="Arial"/>
              <a:buChar char="•"/>
            </a:pPr>
            <a:r>
              <a:rPr lang="en-US" sz="2100">
                <a:solidFill>
                  <a:srgbClr val="15193E"/>
                </a:solidFill>
                <a:latin typeface="Codec Pro"/>
                <a:ea typeface="Codec Pro"/>
                <a:cs typeface="Codec Pro"/>
                <a:sym typeface="Codec Pro"/>
              </a:rPr>
              <a:t>Amazon RDS</a:t>
            </a:r>
          </a:p>
          <a:p>
            <a:pPr algn="l" marL="453390" indent="-226695" lvl="1">
              <a:lnSpc>
                <a:spcPts val="2520"/>
              </a:lnSpc>
              <a:buFont typeface="Arial"/>
              <a:buChar char="•"/>
            </a:pPr>
            <a:r>
              <a:rPr lang="en-US" sz="2100">
                <a:solidFill>
                  <a:srgbClr val="15193E"/>
                </a:solidFill>
                <a:latin typeface="Codec Pro"/>
                <a:ea typeface="Codec Pro"/>
                <a:cs typeface="Codec Pro"/>
                <a:sym typeface="Codec Pro"/>
              </a:rPr>
              <a:t>EAS Expo Application Services</a:t>
            </a:r>
          </a:p>
          <a:p>
            <a:pPr algn="l">
              <a:lnSpc>
                <a:spcPts val="2520"/>
              </a:lnSpc>
            </a:pPr>
          </a:p>
          <a:p>
            <a:pPr algn="l">
              <a:lnSpc>
                <a:spcPts val="2520"/>
              </a:lnSpc>
            </a:pPr>
          </a:p>
        </p:txBody>
      </p:sp>
      <p:sp>
        <p:nvSpPr>
          <p:cNvPr name="TextBox 15" id="15"/>
          <p:cNvSpPr txBox="true"/>
          <p:nvPr/>
        </p:nvSpPr>
        <p:spPr>
          <a:xfrm rot="0">
            <a:off x="1607463" y="2778165"/>
            <a:ext cx="6638757" cy="717551"/>
          </a:xfrm>
          <a:prstGeom prst="rect">
            <a:avLst/>
          </a:prstGeom>
        </p:spPr>
        <p:txBody>
          <a:bodyPr anchor="t" rtlCol="false" tIns="0" lIns="0" bIns="0" rIns="0">
            <a:spAutoFit/>
          </a:bodyPr>
          <a:lstStyle/>
          <a:p>
            <a:pPr algn="l">
              <a:lnSpc>
                <a:spcPts val="4700"/>
              </a:lnSpc>
            </a:pPr>
            <a:r>
              <a:rPr lang="en-US" sz="5000" b="true">
                <a:solidFill>
                  <a:srgbClr val="FFB02C"/>
                </a:solidFill>
                <a:latin typeface="Codec Pro Ultra-Bold"/>
                <a:ea typeface="Codec Pro Ultra-Bold"/>
                <a:cs typeface="Codec Pro Ultra-Bold"/>
                <a:sym typeface="Codec Pro Ultra-Bold"/>
              </a:rPr>
              <a:t>MODELO POR CAPAS </a:t>
            </a:r>
          </a:p>
        </p:txBody>
      </p:sp>
      <p:sp>
        <p:nvSpPr>
          <p:cNvPr name="Freeform 16" id="16"/>
          <p:cNvSpPr/>
          <p:nvPr/>
        </p:nvSpPr>
        <p:spPr>
          <a:xfrm flipH="false" flipV="false" rot="0">
            <a:off x="1255310" y="1028700"/>
            <a:ext cx="1230412" cy="1371778"/>
          </a:xfrm>
          <a:custGeom>
            <a:avLst/>
            <a:gdLst/>
            <a:ahLst/>
            <a:cxnLst/>
            <a:rect r="r" b="b" t="t" l="l"/>
            <a:pathLst>
              <a:path h="1371778" w="1230412">
                <a:moveTo>
                  <a:pt x="0" y="0"/>
                </a:moveTo>
                <a:lnTo>
                  <a:pt x="1230412" y="0"/>
                </a:lnTo>
                <a:lnTo>
                  <a:pt x="1230412" y="1371778"/>
                </a:lnTo>
                <a:lnTo>
                  <a:pt x="0" y="1371778"/>
                </a:lnTo>
                <a:lnTo>
                  <a:pt x="0" y="0"/>
                </a:lnTo>
                <a:close/>
              </a:path>
            </a:pathLst>
          </a:custGeom>
          <a:blipFill>
            <a:blip r:embed="rId7"/>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4E5E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4785641" y="9752406"/>
            <a:ext cx="2789693" cy="1658599"/>
          </a:xfrm>
          <a:custGeom>
            <a:avLst/>
            <a:gdLst/>
            <a:ahLst/>
            <a:cxnLst/>
            <a:rect r="r" b="b" t="t" l="l"/>
            <a:pathLst>
              <a:path h="1658599" w="2789693">
                <a:moveTo>
                  <a:pt x="0" y="0"/>
                </a:moveTo>
                <a:lnTo>
                  <a:pt x="2789692" y="0"/>
                </a:lnTo>
                <a:lnTo>
                  <a:pt x="2789692" y="1658599"/>
                </a:lnTo>
                <a:lnTo>
                  <a:pt x="0" y="1658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5860419" y="8723613"/>
            <a:ext cx="2789693" cy="1658599"/>
          </a:xfrm>
          <a:custGeom>
            <a:avLst/>
            <a:gdLst/>
            <a:ahLst/>
            <a:cxnLst/>
            <a:rect r="r" b="b" t="t" l="l"/>
            <a:pathLst>
              <a:path h="1658599" w="2789693">
                <a:moveTo>
                  <a:pt x="0" y="0"/>
                </a:moveTo>
                <a:lnTo>
                  <a:pt x="2789693" y="0"/>
                </a:lnTo>
                <a:lnTo>
                  <a:pt x="2789693" y="1658599"/>
                </a:lnTo>
                <a:lnTo>
                  <a:pt x="0" y="1658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800000">
            <a:off x="16073943" y="9879355"/>
            <a:ext cx="2362646" cy="1404701"/>
          </a:xfrm>
          <a:custGeom>
            <a:avLst/>
            <a:gdLst/>
            <a:ahLst/>
            <a:cxnLst/>
            <a:rect r="r" b="b" t="t" l="l"/>
            <a:pathLst>
              <a:path h="1404701" w="2362646">
                <a:moveTo>
                  <a:pt x="0" y="0"/>
                </a:moveTo>
                <a:lnTo>
                  <a:pt x="2362646" y="0"/>
                </a:lnTo>
                <a:lnTo>
                  <a:pt x="2362646" y="1404701"/>
                </a:lnTo>
                <a:lnTo>
                  <a:pt x="0" y="14047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true" rot="0">
            <a:off x="17148721" y="751533"/>
            <a:ext cx="2789693" cy="1658599"/>
          </a:xfrm>
          <a:custGeom>
            <a:avLst/>
            <a:gdLst/>
            <a:ahLst/>
            <a:cxnLst/>
            <a:rect r="r" b="b" t="t" l="l"/>
            <a:pathLst>
              <a:path h="1658599" w="2789693">
                <a:moveTo>
                  <a:pt x="0" y="1658599"/>
                </a:moveTo>
                <a:lnTo>
                  <a:pt x="2789693" y="1658599"/>
                </a:lnTo>
                <a:lnTo>
                  <a:pt x="2789693" y="0"/>
                </a:lnTo>
                <a:lnTo>
                  <a:pt x="0" y="0"/>
                </a:lnTo>
                <a:lnTo>
                  <a:pt x="0" y="165859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0">
            <a:off x="16073943" y="-192067"/>
            <a:ext cx="2789693" cy="1658599"/>
          </a:xfrm>
          <a:custGeom>
            <a:avLst/>
            <a:gdLst/>
            <a:ahLst/>
            <a:cxnLst/>
            <a:rect r="r" b="b" t="t" l="l"/>
            <a:pathLst>
              <a:path h="1658599" w="2789693">
                <a:moveTo>
                  <a:pt x="0" y="1658600"/>
                </a:moveTo>
                <a:lnTo>
                  <a:pt x="2789692" y="1658600"/>
                </a:lnTo>
                <a:lnTo>
                  <a:pt x="2789692" y="0"/>
                </a:lnTo>
                <a:lnTo>
                  <a:pt x="0" y="0"/>
                </a:lnTo>
                <a:lnTo>
                  <a:pt x="0" y="16586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true" rot="0">
            <a:off x="16287466" y="811709"/>
            <a:ext cx="2362646" cy="1404701"/>
          </a:xfrm>
          <a:custGeom>
            <a:avLst/>
            <a:gdLst/>
            <a:ahLst/>
            <a:cxnLst/>
            <a:rect r="r" b="b" t="t" l="l"/>
            <a:pathLst>
              <a:path h="1404701" w="2362646">
                <a:moveTo>
                  <a:pt x="0" y="1404701"/>
                </a:moveTo>
                <a:lnTo>
                  <a:pt x="2362646" y="1404701"/>
                </a:lnTo>
                <a:lnTo>
                  <a:pt x="2362646" y="0"/>
                </a:lnTo>
                <a:lnTo>
                  <a:pt x="0" y="0"/>
                </a:lnTo>
                <a:lnTo>
                  <a:pt x="0" y="1404701"/>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377795" y="-398383"/>
            <a:ext cx="9521795" cy="11682439"/>
            <a:chOff x="0" y="0"/>
            <a:chExt cx="2507798" cy="3076856"/>
          </a:xfrm>
        </p:grpSpPr>
        <p:sp>
          <p:nvSpPr>
            <p:cNvPr name="Freeform 9" id="9"/>
            <p:cNvSpPr/>
            <p:nvPr/>
          </p:nvSpPr>
          <p:spPr>
            <a:xfrm flipH="false" flipV="false" rot="0">
              <a:off x="0" y="0"/>
              <a:ext cx="2507798" cy="3076856"/>
            </a:xfrm>
            <a:custGeom>
              <a:avLst/>
              <a:gdLst/>
              <a:ahLst/>
              <a:cxnLst/>
              <a:rect r="r" b="b" t="t" l="l"/>
              <a:pathLst>
                <a:path h="3076856" w="2507798">
                  <a:moveTo>
                    <a:pt x="41467" y="0"/>
                  </a:moveTo>
                  <a:lnTo>
                    <a:pt x="2466331" y="0"/>
                  </a:lnTo>
                  <a:cubicBezTo>
                    <a:pt x="2477329" y="0"/>
                    <a:pt x="2487876" y="4369"/>
                    <a:pt x="2495652" y="12145"/>
                  </a:cubicBezTo>
                  <a:cubicBezTo>
                    <a:pt x="2503429" y="19922"/>
                    <a:pt x="2507798" y="30469"/>
                    <a:pt x="2507798" y="41467"/>
                  </a:cubicBezTo>
                  <a:lnTo>
                    <a:pt x="2507798" y="3035390"/>
                  </a:lnTo>
                  <a:cubicBezTo>
                    <a:pt x="2507798" y="3046387"/>
                    <a:pt x="2503429" y="3056935"/>
                    <a:pt x="2495652" y="3064711"/>
                  </a:cubicBezTo>
                  <a:cubicBezTo>
                    <a:pt x="2487876" y="3072488"/>
                    <a:pt x="2477329" y="3076856"/>
                    <a:pt x="2466331" y="3076856"/>
                  </a:cubicBezTo>
                  <a:lnTo>
                    <a:pt x="41467" y="3076856"/>
                  </a:lnTo>
                  <a:cubicBezTo>
                    <a:pt x="30469" y="3076856"/>
                    <a:pt x="19922" y="3072488"/>
                    <a:pt x="12145" y="3064711"/>
                  </a:cubicBezTo>
                  <a:cubicBezTo>
                    <a:pt x="4369" y="3056935"/>
                    <a:pt x="0" y="3046387"/>
                    <a:pt x="0" y="3035390"/>
                  </a:cubicBezTo>
                  <a:lnTo>
                    <a:pt x="0" y="41467"/>
                  </a:lnTo>
                  <a:cubicBezTo>
                    <a:pt x="0" y="30469"/>
                    <a:pt x="4369" y="19922"/>
                    <a:pt x="12145" y="12145"/>
                  </a:cubicBezTo>
                  <a:cubicBezTo>
                    <a:pt x="19922" y="4369"/>
                    <a:pt x="30469" y="0"/>
                    <a:pt x="41467" y="0"/>
                  </a:cubicBezTo>
                  <a:close/>
                </a:path>
              </a:pathLst>
            </a:custGeom>
            <a:gradFill rotWithShape="true">
              <a:gsLst>
                <a:gs pos="0">
                  <a:srgbClr val="000000">
                    <a:alpha val="100000"/>
                  </a:srgbClr>
                </a:gs>
                <a:gs pos="100000">
                  <a:srgbClr val="B27943">
                    <a:alpha val="100000"/>
                  </a:srgbClr>
                </a:gs>
              </a:gsLst>
              <a:lin ang="2700000"/>
            </a:gradFill>
          </p:spPr>
        </p:sp>
        <p:sp>
          <p:nvSpPr>
            <p:cNvPr name="TextBox 10" id="10"/>
            <p:cNvSpPr txBox="true"/>
            <p:nvPr/>
          </p:nvSpPr>
          <p:spPr>
            <a:xfrm>
              <a:off x="0" y="-38100"/>
              <a:ext cx="2507798" cy="3114956"/>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5057054" y="8392925"/>
            <a:ext cx="1230412" cy="1371778"/>
          </a:xfrm>
          <a:custGeom>
            <a:avLst/>
            <a:gdLst/>
            <a:ahLst/>
            <a:cxnLst/>
            <a:rect r="r" b="b" t="t" l="l"/>
            <a:pathLst>
              <a:path h="1371778" w="1230412">
                <a:moveTo>
                  <a:pt x="0" y="0"/>
                </a:moveTo>
                <a:lnTo>
                  <a:pt x="1230412" y="0"/>
                </a:lnTo>
                <a:lnTo>
                  <a:pt x="1230412" y="1371778"/>
                </a:lnTo>
                <a:lnTo>
                  <a:pt x="0" y="1371778"/>
                </a:lnTo>
                <a:lnTo>
                  <a:pt x="0" y="0"/>
                </a:lnTo>
                <a:close/>
              </a:path>
            </a:pathLst>
          </a:custGeom>
          <a:blipFill>
            <a:blip r:embed="rId4"/>
            <a:stretch>
              <a:fillRect l="0" t="0" r="0" b="0"/>
            </a:stretch>
          </a:blipFill>
        </p:spPr>
      </p:sp>
      <p:sp>
        <p:nvSpPr>
          <p:cNvPr name="Freeform 12" id="12"/>
          <p:cNvSpPr/>
          <p:nvPr/>
        </p:nvSpPr>
        <p:spPr>
          <a:xfrm flipH="false" flipV="false" rot="0">
            <a:off x="176632" y="7427964"/>
            <a:ext cx="4044255" cy="2699540"/>
          </a:xfrm>
          <a:custGeom>
            <a:avLst/>
            <a:gdLst/>
            <a:ahLst/>
            <a:cxnLst/>
            <a:rect r="r" b="b" t="t" l="l"/>
            <a:pathLst>
              <a:path h="2699540" w="4044255">
                <a:moveTo>
                  <a:pt x="0" y="0"/>
                </a:moveTo>
                <a:lnTo>
                  <a:pt x="4044255" y="0"/>
                </a:lnTo>
                <a:lnTo>
                  <a:pt x="4044255" y="2699540"/>
                </a:lnTo>
                <a:lnTo>
                  <a:pt x="0" y="2699540"/>
                </a:lnTo>
                <a:lnTo>
                  <a:pt x="0" y="0"/>
                </a:lnTo>
                <a:close/>
              </a:path>
            </a:pathLst>
          </a:custGeom>
          <a:blipFill>
            <a:blip r:embed="rId5"/>
            <a:stretch>
              <a:fillRect l="0" t="0" r="0" b="0"/>
            </a:stretch>
          </a:blipFill>
        </p:spPr>
      </p:sp>
      <p:sp>
        <p:nvSpPr>
          <p:cNvPr name="Freeform 13" id="13"/>
          <p:cNvSpPr/>
          <p:nvPr/>
        </p:nvSpPr>
        <p:spPr>
          <a:xfrm flipH="false" flipV="false" rot="0">
            <a:off x="4565906" y="5002866"/>
            <a:ext cx="4407636" cy="3263073"/>
          </a:xfrm>
          <a:custGeom>
            <a:avLst/>
            <a:gdLst/>
            <a:ahLst/>
            <a:cxnLst/>
            <a:rect r="r" b="b" t="t" l="l"/>
            <a:pathLst>
              <a:path h="3263073" w="4407636">
                <a:moveTo>
                  <a:pt x="0" y="0"/>
                </a:moveTo>
                <a:lnTo>
                  <a:pt x="4407636" y="0"/>
                </a:lnTo>
                <a:lnTo>
                  <a:pt x="4407636" y="3263072"/>
                </a:lnTo>
                <a:lnTo>
                  <a:pt x="0" y="3263072"/>
                </a:lnTo>
                <a:lnTo>
                  <a:pt x="0" y="0"/>
                </a:lnTo>
                <a:close/>
              </a:path>
            </a:pathLst>
          </a:custGeom>
          <a:blipFill>
            <a:blip r:embed="rId6"/>
            <a:stretch>
              <a:fillRect l="0" t="0" r="0" b="0"/>
            </a:stretch>
          </a:blipFill>
        </p:spPr>
      </p:sp>
      <p:sp>
        <p:nvSpPr>
          <p:cNvPr name="Freeform 14" id="14"/>
          <p:cNvSpPr/>
          <p:nvPr/>
        </p:nvSpPr>
        <p:spPr>
          <a:xfrm flipH="false" flipV="false" rot="0">
            <a:off x="4383103" y="8392925"/>
            <a:ext cx="4710386" cy="1654523"/>
          </a:xfrm>
          <a:custGeom>
            <a:avLst/>
            <a:gdLst/>
            <a:ahLst/>
            <a:cxnLst/>
            <a:rect r="r" b="b" t="t" l="l"/>
            <a:pathLst>
              <a:path h="1654523" w="4710386">
                <a:moveTo>
                  <a:pt x="0" y="0"/>
                </a:moveTo>
                <a:lnTo>
                  <a:pt x="4710386" y="0"/>
                </a:lnTo>
                <a:lnTo>
                  <a:pt x="4710386" y="1654523"/>
                </a:lnTo>
                <a:lnTo>
                  <a:pt x="0" y="1654523"/>
                </a:lnTo>
                <a:lnTo>
                  <a:pt x="0" y="0"/>
                </a:lnTo>
                <a:close/>
              </a:path>
            </a:pathLst>
          </a:custGeom>
          <a:blipFill>
            <a:blip r:embed="rId7"/>
            <a:stretch>
              <a:fillRect l="0" t="0" r="0" b="0"/>
            </a:stretch>
          </a:blipFill>
        </p:spPr>
      </p:sp>
      <p:sp>
        <p:nvSpPr>
          <p:cNvPr name="Freeform 15" id="15"/>
          <p:cNvSpPr/>
          <p:nvPr/>
        </p:nvSpPr>
        <p:spPr>
          <a:xfrm flipH="false" flipV="false" rot="0">
            <a:off x="4972719" y="2664447"/>
            <a:ext cx="3531154" cy="2252430"/>
          </a:xfrm>
          <a:custGeom>
            <a:avLst/>
            <a:gdLst/>
            <a:ahLst/>
            <a:cxnLst/>
            <a:rect r="r" b="b" t="t" l="l"/>
            <a:pathLst>
              <a:path h="2252430" w="3531154">
                <a:moveTo>
                  <a:pt x="0" y="0"/>
                </a:moveTo>
                <a:lnTo>
                  <a:pt x="3531154" y="0"/>
                </a:lnTo>
                <a:lnTo>
                  <a:pt x="3531154" y="2252430"/>
                </a:lnTo>
                <a:lnTo>
                  <a:pt x="0" y="2252430"/>
                </a:lnTo>
                <a:lnTo>
                  <a:pt x="0" y="0"/>
                </a:lnTo>
                <a:close/>
              </a:path>
            </a:pathLst>
          </a:custGeom>
          <a:blipFill>
            <a:blip r:embed="rId8"/>
            <a:stretch>
              <a:fillRect l="0" t="0" r="0" b="0"/>
            </a:stretch>
          </a:blipFill>
        </p:spPr>
      </p:sp>
      <p:sp>
        <p:nvSpPr>
          <p:cNvPr name="Freeform 16" id="16"/>
          <p:cNvSpPr/>
          <p:nvPr/>
        </p:nvSpPr>
        <p:spPr>
          <a:xfrm flipH="false" flipV="false" rot="0">
            <a:off x="338848" y="168441"/>
            <a:ext cx="5794422" cy="2372181"/>
          </a:xfrm>
          <a:custGeom>
            <a:avLst/>
            <a:gdLst/>
            <a:ahLst/>
            <a:cxnLst/>
            <a:rect r="r" b="b" t="t" l="l"/>
            <a:pathLst>
              <a:path h="2372181" w="5794422">
                <a:moveTo>
                  <a:pt x="0" y="0"/>
                </a:moveTo>
                <a:lnTo>
                  <a:pt x="5794422" y="0"/>
                </a:lnTo>
                <a:lnTo>
                  <a:pt x="5794422" y="2372181"/>
                </a:lnTo>
                <a:lnTo>
                  <a:pt x="0" y="2372181"/>
                </a:lnTo>
                <a:lnTo>
                  <a:pt x="0" y="0"/>
                </a:lnTo>
                <a:close/>
              </a:path>
            </a:pathLst>
          </a:custGeom>
          <a:blipFill>
            <a:blip r:embed="rId9"/>
            <a:stretch>
              <a:fillRect l="0" t="-289" r="0" b="-289"/>
            </a:stretch>
          </a:blipFill>
        </p:spPr>
      </p:sp>
      <p:sp>
        <p:nvSpPr>
          <p:cNvPr name="Freeform 17" id="17"/>
          <p:cNvSpPr/>
          <p:nvPr/>
        </p:nvSpPr>
        <p:spPr>
          <a:xfrm flipH="false" flipV="false" rot="0">
            <a:off x="338848" y="3068581"/>
            <a:ext cx="4044255" cy="3565822"/>
          </a:xfrm>
          <a:custGeom>
            <a:avLst/>
            <a:gdLst/>
            <a:ahLst/>
            <a:cxnLst/>
            <a:rect r="r" b="b" t="t" l="l"/>
            <a:pathLst>
              <a:path h="3565822" w="4044255">
                <a:moveTo>
                  <a:pt x="0" y="0"/>
                </a:moveTo>
                <a:lnTo>
                  <a:pt x="4044255" y="0"/>
                </a:lnTo>
                <a:lnTo>
                  <a:pt x="4044255" y="3565821"/>
                </a:lnTo>
                <a:lnTo>
                  <a:pt x="0" y="3565821"/>
                </a:lnTo>
                <a:lnTo>
                  <a:pt x="0" y="0"/>
                </a:lnTo>
                <a:close/>
              </a:path>
            </a:pathLst>
          </a:custGeom>
          <a:blipFill>
            <a:blip r:embed="rId10"/>
            <a:stretch>
              <a:fillRect l="0" t="0" r="0" b="0"/>
            </a:stretch>
          </a:blipFill>
        </p:spPr>
      </p:sp>
      <p:grpSp>
        <p:nvGrpSpPr>
          <p:cNvPr name="Group 18" id="18"/>
          <p:cNvGrpSpPr/>
          <p:nvPr/>
        </p:nvGrpSpPr>
        <p:grpSpPr>
          <a:xfrm rot="0">
            <a:off x="9807616" y="4652155"/>
            <a:ext cx="5049544" cy="4900757"/>
            <a:chOff x="0" y="0"/>
            <a:chExt cx="1329921" cy="1290734"/>
          </a:xfrm>
        </p:grpSpPr>
        <p:sp>
          <p:nvSpPr>
            <p:cNvPr name="Freeform 19" id="19"/>
            <p:cNvSpPr/>
            <p:nvPr/>
          </p:nvSpPr>
          <p:spPr>
            <a:xfrm flipH="false" flipV="false" rot="0">
              <a:off x="0" y="0"/>
              <a:ext cx="1329921" cy="1290734"/>
            </a:xfrm>
            <a:custGeom>
              <a:avLst/>
              <a:gdLst/>
              <a:ahLst/>
              <a:cxnLst/>
              <a:rect r="r" b="b" t="t" l="l"/>
              <a:pathLst>
                <a:path h="1290734" w="1329921">
                  <a:moveTo>
                    <a:pt x="78193" y="0"/>
                  </a:moveTo>
                  <a:lnTo>
                    <a:pt x="1251728" y="0"/>
                  </a:lnTo>
                  <a:cubicBezTo>
                    <a:pt x="1294913" y="0"/>
                    <a:pt x="1329921" y="35008"/>
                    <a:pt x="1329921" y="78193"/>
                  </a:cubicBezTo>
                  <a:lnTo>
                    <a:pt x="1329921" y="1212542"/>
                  </a:lnTo>
                  <a:cubicBezTo>
                    <a:pt x="1329921" y="1255726"/>
                    <a:pt x="1294913" y="1290734"/>
                    <a:pt x="1251728" y="1290734"/>
                  </a:cubicBezTo>
                  <a:lnTo>
                    <a:pt x="78193" y="1290734"/>
                  </a:lnTo>
                  <a:cubicBezTo>
                    <a:pt x="57455" y="1290734"/>
                    <a:pt x="37566" y="1282496"/>
                    <a:pt x="22902" y="1267832"/>
                  </a:cubicBezTo>
                  <a:cubicBezTo>
                    <a:pt x="8238" y="1253168"/>
                    <a:pt x="0" y="1233280"/>
                    <a:pt x="0" y="1212542"/>
                  </a:cubicBezTo>
                  <a:lnTo>
                    <a:pt x="0" y="78193"/>
                  </a:lnTo>
                  <a:cubicBezTo>
                    <a:pt x="0" y="35008"/>
                    <a:pt x="35008" y="0"/>
                    <a:pt x="78193" y="0"/>
                  </a:cubicBezTo>
                  <a:close/>
                </a:path>
              </a:pathLst>
            </a:custGeom>
            <a:solidFill>
              <a:srgbClr val="474747"/>
            </a:solidFill>
          </p:spPr>
        </p:sp>
        <p:sp>
          <p:nvSpPr>
            <p:cNvPr name="TextBox 20" id="20"/>
            <p:cNvSpPr txBox="true"/>
            <p:nvPr/>
          </p:nvSpPr>
          <p:spPr>
            <a:xfrm>
              <a:off x="0" y="-38100"/>
              <a:ext cx="1329921" cy="1328834"/>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0160266" y="4916877"/>
            <a:ext cx="4279502" cy="4279502"/>
            <a:chOff x="0" y="0"/>
            <a:chExt cx="6350000" cy="6350000"/>
          </a:xfrm>
        </p:grpSpPr>
        <p:sp>
          <p:nvSpPr>
            <p:cNvPr name="Freeform 22" id="22"/>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11"/>
              <a:stretch>
                <a:fillRect l="0" t="-1085" r="0" b="-1085"/>
              </a:stretch>
            </a:blipFill>
          </p:spPr>
        </p:sp>
      </p:grpSp>
      <p:sp>
        <p:nvSpPr>
          <p:cNvPr name="TextBox 23" id="23"/>
          <p:cNvSpPr txBox="true"/>
          <p:nvPr/>
        </p:nvSpPr>
        <p:spPr>
          <a:xfrm rot="0">
            <a:off x="9879135" y="312494"/>
            <a:ext cx="4906505" cy="925703"/>
          </a:xfrm>
          <a:prstGeom prst="rect">
            <a:avLst/>
          </a:prstGeom>
        </p:spPr>
        <p:txBody>
          <a:bodyPr anchor="t" rtlCol="false" tIns="0" lIns="0" bIns="0" rIns="0">
            <a:spAutoFit/>
          </a:bodyPr>
          <a:lstStyle/>
          <a:p>
            <a:pPr algn="l">
              <a:lnSpc>
                <a:spcPts val="6015"/>
              </a:lnSpc>
            </a:pPr>
            <a:r>
              <a:rPr lang="en-US" sz="6399" b="true">
                <a:solidFill>
                  <a:srgbClr val="15193E"/>
                </a:solidFill>
                <a:latin typeface="Codec Pro Ultra-Bold"/>
                <a:ea typeface="Codec Pro Ultra-Bold"/>
                <a:cs typeface="Codec Pro Ultra-Bold"/>
                <a:sym typeface="Codec Pro Ultra-Bold"/>
              </a:rPr>
              <a:t>TOPOLOGÍA </a:t>
            </a:r>
          </a:p>
        </p:txBody>
      </p:sp>
      <p:sp>
        <p:nvSpPr>
          <p:cNvPr name="TextBox 24" id="24"/>
          <p:cNvSpPr txBox="true"/>
          <p:nvPr/>
        </p:nvSpPr>
        <p:spPr>
          <a:xfrm rot="0">
            <a:off x="9879135" y="1524971"/>
            <a:ext cx="3996583" cy="717551"/>
          </a:xfrm>
          <a:prstGeom prst="rect">
            <a:avLst/>
          </a:prstGeom>
        </p:spPr>
        <p:txBody>
          <a:bodyPr anchor="t" rtlCol="false" tIns="0" lIns="0" bIns="0" rIns="0">
            <a:spAutoFit/>
          </a:bodyPr>
          <a:lstStyle/>
          <a:p>
            <a:pPr algn="l">
              <a:lnSpc>
                <a:spcPts val="4700"/>
              </a:lnSpc>
            </a:pPr>
            <a:r>
              <a:rPr lang="en-US" sz="5000" b="true">
                <a:solidFill>
                  <a:srgbClr val="FFB02C"/>
                </a:solidFill>
                <a:latin typeface="Codec Pro Bold"/>
                <a:ea typeface="Codec Pro Bold"/>
                <a:cs typeface="Codec Pro Bold"/>
                <a:sym typeface="Codec Pro Bold"/>
              </a:rPr>
              <a:t>DIAGRAMAS</a:t>
            </a:r>
          </a:p>
        </p:txBody>
      </p:sp>
      <p:sp>
        <p:nvSpPr>
          <p:cNvPr name="TextBox 25" id="25"/>
          <p:cNvSpPr txBox="true"/>
          <p:nvPr/>
        </p:nvSpPr>
        <p:spPr>
          <a:xfrm rot="0">
            <a:off x="9879135" y="2361624"/>
            <a:ext cx="4265307" cy="1924050"/>
          </a:xfrm>
          <a:prstGeom prst="rect">
            <a:avLst/>
          </a:prstGeom>
        </p:spPr>
        <p:txBody>
          <a:bodyPr anchor="t" rtlCol="false" tIns="0" lIns="0" bIns="0" rIns="0">
            <a:spAutoFit/>
          </a:bodyPr>
          <a:lstStyle/>
          <a:p>
            <a:pPr algn="l">
              <a:lnSpc>
                <a:spcPts val="2520"/>
              </a:lnSpc>
            </a:pPr>
            <a:r>
              <a:rPr lang="en-US" sz="2100">
                <a:solidFill>
                  <a:srgbClr val="15193E"/>
                </a:solidFill>
                <a:latin typeface="Codec Pro"/>
                <a:ea typeface="Codec Pro"/>
                <a:cs typeface="Codec Pro"/>
                <a:sym typeface="Codec Pro"/>
              </a:rPr>
              <a:t>Diagramas creados: </a:t>
            </a:r>
          </a:p>
          <a:p>
            <a:pPr algn="l" marL="453390" indent="-226695" lvl="1">
              <a:lnSpc>
                <a:spcPts val="2520"/>
              </a:lnSpc>
              <a:buFont typeface="Arial"/>
              <a:buChar char="•"/>
            </a:pPr>
            <a:r>
              <a:rPr lang="en-US" sz="2100">
                <a:solidFill>
                  <a:srgbClr val="15193E"/>
                </a:solidFill>
                <a:latin typeface="Codec Pro"/>
                <a:ea typeface="Codec Pro"/>
                <a:cs typeface="Codec Pro"/>
                <a:sym typeface="Codec Pro"/>
              </a:rPr>
              <a:t>Diagrama de casos de uso</a:t>
            </a:r>
          </a:p>
          <a:p>
            <a:pPr algn="l" marL="453390" indent="-226695" lvl="1">
              <a:lnSpc>
                <a:spcPts val="2520"/>
              </a:lnSpc>
              <a:buFont typeface="Arial"/>
              <a:buChar char="•"/>
            </a:pPr>
            <a:r>
              <a:rPr lang="en-US" sz="2100">
                <a:solidFill>
                  <a:srgbClr val="15193E"/>
                </a:solidFill>
                <a:latin typeface="Codec Pro"/>
                <a:ea typeface="Codec Pro"/>
                <a:cs typeface="Codec Pro"/>
                <a:sym typeface="Codec Pro"/>
              </a:rPr>
              <a:t>Diagrama de clases</a:t>
            </a:r>
          </a:p>
          <a:p>
            <a:pPr algn="l" marL="453390" indent="-226695" lvl="1">
              <a:lnSpc>
                <a:spcPts val="2520"/>
              </a:lnSpc>
              <a:buFont typeface="Arial"/>
              <a:buChar char="•"/>
            </a:pPr>
            <a:r>
              <a:rPr lang="en-US" sz="2100">
                <a:solidFill>
                  <a:srgbClr val="15193E"/>
                </a:solidFill>
                <a:latin typeface="Codec Pro"/>
                <a:ea typeface="Codec Pro"/>
                <a:cs typeface="Codec Pro"/>
                <a:sym typeface="Codec Pro"/>
              </a:rPr>
              <a:t>Diagrama de despliegue</a:t>
            </a:r>
          </a:p>
          <a:p>
            <a:pPr algn="l" marL="453390" indent="-226695" lvl="1">
              <a:lnSpc>
                <a:spcPts val="2520"/>
              </a:lnSpc>
              <a:buFont typeface="Arial"/>
              <a:buChar char="•"/>
            </a:pPr>
            <a:r>
              <a:rPr lang="en-US" sz="2100">
                <a:solidFill>
                  <a:srgbClr val="15193E"/>
                </a:solidFill>
                <a:latin typeface="Codec Pro"/>
                <a:ea typeface="Codec Pro"/>
                <a:cs typeface="Codec Pro"/>
                <a:sym typeface="Codec Pro"/>
              </a:rPr>
              <a:t>Diagrama de actividad</a:t>
            </a:r>
          </a:p>
          <a:p>
            <a:pPr algn="l">
              <a:lnSpc>
                <a:spcPts val="2520"/>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4E5EC"/>
        </a:solidFill>
      </p:bgPr>
    </p:bg>
    <p:spTree>
      <p:nvGrpSpPr>
        <p:cNvPr id="1" name=""/>
        <p:cNvGrpSpPr/>
        <p:nvPr/>
      </p:nvGrpSpPr>
      <p:grpSpPr>
        <a:xfrm>
          <a:off x="0" y="0"/>
          <a:ext cx="0" cy="0"/>
          <a:chOff x="0" y="0"/>
          <a:chExt cx="0" cy="0"/>
        </a:xfrm>
      </p:grpSpPr>
      <p:sp>
        <p:nvSpPr>
          <p:cNvPr name="Freeform 2" id="2"/>
          <p:cNvSpPr/>
          <p:nvPr/>
        </p:nvSpPr>
        <p:spPr>
          <a:xfrm flipH="false" flipV="false" rot="0">
            <a:off x="0" y="-114374"/>
            <a:ext cx="7668455" cy="10401374"/>
          </a:xfrm>
          <a:custGeom>
            <a:avLst/>
            <a:gdLst/>
            <a:ahLst/>
            <a:cxnLst/>
            <a:rect r="r" b="b" t="t" l="l"/>
            <a:pathLst>
              <a:path h="10401374" w="7668455">
                <a:moveTo>
                  <a:pt x="0" y="0"/>
                </a:moveTo>
                <a:lnTo>
                  <a:pt x="7668455" y="0"/>
                </a:lnTo>
                <a:lnTo>
                  <a:pt x="7668455" y="10401374"/>
                </a:lnTo>
                <a:lnTo>
                  <a:pt x="0" y="10401374"/>
                </a:lnTo>
                <a:lnTo>
                  <a:pt x="0" y="0"/>
                </a:lnTo>
                <a:close/>
              </a:path>
            </a:pathLst>
          </a:custGeom>
          <a:blipFill>
            <a:blip r:embed="rId2">
              <a:extLst>
                <a:ext uri="{96DAC541-7B7A-43D3-8B79-37D633B846F1}">
                  <asvg:svgBlip xmlns:asvg="http://schemas.microsoft.com/office/drawing/2016/SVG/main" r:embed="rId3"/>
                </a:ext>
              </a:extLst>
            </a:blip>
            <a:stretch>
              <a:fillRect l="0" t="0" r="-35638" b="0"/>
            </a:stretch>
          </a:blipFill>
        </p:spPr>
      </p:sp>
      <p:sp>
        <p:nvSpPr>
          <p:cNvPr name="Freeform 3" id="3"/>
          <p:cNvSpPr/>
          <p:nvPr/>
        </p:nvSpPr>
        <p:spPr>
          <a:xfrm flipH="false" flipV="false" rot="0">
            <a:off x="16024361" y="-770923"/>
            <a:ext cx="2789693" cy="1658599"/>
          </a:xfrm>
          <a:custGeom>
            <a:avLst/>
            <a:gdLst/>
            <a:ahLst/>
            <a:cxnLst/>
            <a:rect r="r" b="b" t="t" l="l"/>
            <a:pathLst>
              <a:path h="1658599" w="2789693">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130906" y="283261"/>
            <a:ext cx="2789693" cy="1658599"/>
          </a:xfrm>
          <a:custGeom>
            <a:avLst/>
            <a:gdLst/>
            <a:ahLst/>
            <a:cxnLst/>
            <a:rect r="r" b="b" t="t" l="l"/>
            <a:pathLst>
              <a:path h="1658599" w="2789693">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163106" y="-643973"/>
            <a:ext cx="2362646" cy="1404701"/>
          </a:xfrm>
          <a:custGeom>
            <a:avLst/>
            <a:gdLst/>
            <a:ahLst/>
            <a:cxnLst/>
            <a:rect r="r" b="b" t="t" l="l"/>
            <a:pathLst>
              <a:path h="1404701" w="2362646">
                <a:moveTo>
                  <a:pt x="0" y="0"/>
                </a:moveTo>
                <a:lnTo>
                  <a:pt x="2362646" y="0"/>
                </a:lnTo>
                <a:lnTo>
                  <a:pt x="2362646" y="1404700"/>
                </a:lnTo>
                <a:lnTo>
                  <a:pt x="0" y="14047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774772" y="2084045"/>
            <a:ext cx="6118910" cy="6118910"/>
          </a:xfrm>
          <a:custGeom>
            <a:avLst/>
            <a:gdLst/>
            <a:ahLst/>
            <a:cxnLst/>
            <a:rect r="r" b="b" t="t" l="l"/>
            <a:pathLst>
              <a:path h="6118910" w="6118910">
                <a:moveTo>
                  <a:pt x="0" y="0"/>
                </a:moveTo>
                <a:lnTo>
                  <a:pt x="6118911" y="0"/>
                </a:lnTo>
                <a:lnTo>
                  <a:pt x="6118911" y="6118910"/>
                </a:lnTo>
                <a:lnTo>
                  <a:pt x="0" y="6118910"/>
                </a:lnTo>
                <a:lnTo>
                  <a:pt x="0" y="0"/>
                </a:lnTo>
                <a:close/>
              </a:path>
            </a:pathLst>
          </a:custGeom>
          <a:blipFill>
            <a:blip r:embed="rId6"/>
            <a:stretch>
              <a:fillRect l="0" t="0" r="0" b="0"/>
            </a:stretch>
          </a:blipFill>
        </p:spPr>
      </p:sp>
      <p:sp>
        <p:nvSpPr>
          <p:cNvPr name="TextBox 7" id="7"/>
          <p:cNvSpPr txBox="true"/>
          <p:nvPr/>
        </p:nvSpPr>
        <p:spPr>
          <a:xfrm rot="0">
            <a:off x="8042809" y="2087691"/>
            <a:ext cx="10089981" cy="8199309"/>
          </a:xfrm>
          <a:prstGeom prst="rect">
            <a:avLst/>
          </a:prstGeom>
        </p:spPr>
        <p:txBody>
          <a:bodyPr anchor="t" rtlCol="false" tIns="0" lIns="0" bIns="0" rIns="0">
            <a:spAutoFit/>
          </a:bodyPr>
          <a:lstStyle/>
          <a:p>
            <a:pPr algn="l">
              <a:lnSpc>
                <a:spcPts val="2213"/>
              </a:lnSpc>
            </a:pPr>
            <a:r>
              <a:rPr lang="en-US" sz="1844">
                <a:solidFill>
                  <a:srgbClr val="15193E"/>
                </a:solidFill>
                <a:latin typeface="Codec Pro"/>
                <a:ea typeface="Codec Pro"/>
                <a:cs typeface="Codec Pro"/>
                <a:sym typeface="Codec Pro"/>
              </a:rPr>
              <a:t>Estos son los estándares que darán  robustez, escalabilidad y seguridad del sistema unificado de la comunidad Dark Souls:</a:t>
            </a:r>
          </a:p>
          <a:p>
            <a:pPr algn="l">
              <a:lnSpc>
                <a:spcPts val="2213"/>
              </a:lnSpc>
            </a:pPr>
          </a:p>
          <a:p>
            <a:pPr algn="l" marL="398279" indent="-199140" lvl="1">
              <a:lnSpc>
                <a:spcPts val="2213"/>
              </a:lnSpc>
              <a:buFont typeface="Arial"/>
              <a:buChar char="•"/>
            </a:pPr>
            <a:r>
              <a:rPr lang="en-US" sz="1844">
                <a:solidFill>
                  <a:srgbClr val="15193E"/>
                </a:solidFill>
                <a:latin typeface="Codec Pro"/>
                <a:ea typeface="Codec Pro"/>
                <a:cs typeface="Codec Pro"/>
                <a:sym typeface="Codec Pro"/>
              </a:rPr>
              <a:t>IEEE 830-1998 ST: Estandarización de requisitos de software.</a:t>
            </a:r>
          </a:p>
          <a:p>
            <a:pPr algn="l">
              <a:lnSpc>
                <a:spcPts val="2213"/>
              </a:lnSpc>
            </a:pPr>
          </a:p>
          <a:p>
            <a:pPr algn="l" marL="398279" indent="-199140" lvl="1">
              <a:lnSpc>
                <a:spcPts val="2213"/>
              </a:lnSpc>
              <a:buFont typeface="Arial"/>
              <a:buChar char="•"/>
            </a:pPr>
            <a:r>
              <a:rPr lang="en-US" sz="1844">
                <a:solidFill>
                  <a:srgbClr val="15193E"/>
                </a:solidFill>
                <a:latin typeface="Codec Pro"/>
                <a:ea typeface="Codec Pro"/>
                <a:cs typeface="Codec Pro"/>
                <a:sym typeface="Codec Pro"/>
              </a:rPr>
              <a:t>ISO 9126-2001: Métricas de calidad del software.</a:t>
            </a:r>
          </a:p>
          <a:p>
            <a:pPr algn="l">
              <a:lnSpc>
                <a:spcPts val="2213"/>
              </a:lnSpc>
            </a:pPr>
          </a:p>
          <a:p>
            <a:pPr algn="l" marL="398279" indent="-199140" lvl="1">
              <a:lnSpc>
                <a:spcPts val="2213"/>
              </a:lnSpc>
              <a:buFont typeface="Arial"/>
              <a:buChar char="•"/>
            </a:pPr>
            <a:r>
              <a:rPr lang="en-US" sz="1844">
                <a:solidFill>
                  <a:srgbClr val="15193E"/>
                </a:solidFill>
                <a:latin typeface="Codec Pro"/>
                <a:ea typeface="Codec Pro"/>
                <a:cs typeface="Codec Pro"/>
                <a:sym typeface="Codec Pro"/>
              </a:rPr>
              <a:t>ISO 25010: Evalúa la calidad del software. Define criterios y métricas para medir aspectos como la funcionalidad, eficiencia, confiabilidad, usabilidad y otros factores importantes en el software.</a:t>
            </a:r>
          </a:p>
          <a:p>
            <a:pPr algn="l">
              <a:lnSpc>
                <a:spcPts val="2213"/>
              </a:lnSpc>
            </a:pPr>
          </a:p>
          <a:p>
            <a:pPr algn="l" marL="398279" indent="-199140" lvl="1">
              <a:lnSpc>
                <a:spcPts val="2213"/>
              </a:lnSpc>
              <a:buFont typeface="Arial"/>
              <a:buChar char="•"/>
            </a:pPr>
            <a:r>
              <a:rPr lang="en-US" sz="1844">
                <a:solidFill>
                  <a:srgbClr val="15193E"/>
                </a:solidFill>
                <a:latin typeface="Codec Pro"/>
                <a:ea typeface="Codec Pro"/>
                <a:cs typeface="Codec Pro"/>
                <a:sym typeface="Codec Pro"/>
              </a:rPr>
              <a:t>Modelo 4+1 de Kruchten: Modelo estructural basado en múltiples vistas de escenarios.</a:t>
            </a:r>
          </a:p>
          <a:p>
            <a:pPr algn="l">
              <a:lnSpc>
                <a:spcPts val="2213"/>
              </a:lnSpc>
            </a:pPr>
          </a:p>
          <a:p>
            <a:pPr algn="l" marL="398279" indent="-199140" lvl="1">
              <a:lnSpc>
                <a:spcPts val="2213"/>
              </a:lnSpc>
              <a:buFont typeface="Arial"/>
              <a:buChar char="•"/>
            </a:pPr>
            <a:r>
              <a:rPr lang="en-US" sz="1844">
                <a:solidFill>
                  <a:srgbClr val="15193E"/>
                </a:solidFill>
                <a:latin typeface="Codec Pro"/>
                <a:ea typeface="Codec Pro"/>
                <a:cs typeface="Codec Pro"/>
                <a:sym typeface="Codec Pro"/>
              </a:rPr>
              <a:t>ATAM (Architecture Tradeoff Analysis Method): Metodología para evaluar y documentar decisiones arquitectónicas.</a:t>
            </a:r>
          </a:p>
          <a:p>
            <a:pPr algn="l">
              <a:lnSpc>
                <a:spcPts val="2213"/>
              </a:lnSpc>
            </a:pPr>
          </a:p>
          <a:p>
            <a:pPr algn="l" marL="398279" indent="-199140" lvl="1">
              <a:lnSpc>
                <a:spcPts val="2213"/>
              </a:lnSpc>
              <a:buFont typeface="Arial"/>
              <a:buChar char="•"/>
            </a:pPr>
            <a:r>
              <a:rPr lang="en-US" sz="1844">
                <a:solidFill>
                  <a:srgbClr val="15193E"/>
                </a:solidFill>
                <a:latin typeface="Codec Pro"/>
                <a:ea typeface="Codec Pro"/>
                <a:cs typeface="Codec Pro"/>
                <a:sym typeface="Codec Pro"/>
              </a:rPr>
              <a:t>ISO/IEC 27001: Estándar internacional para la gestión de la seguridad de la información, asegurando la protección de los datos de los usuarios.</a:t>
            </a:r>
          </a:p>
          <a:p>
            <a:pPr algn="l">
              <a:lnSpc>
                <a:spcPts val="2213"/>
              </a:lnSpc>
            </a:pPr>
          </a:p>
          <a:p>
            <a:pPr algn="l" marL="398279" indent="-199140" lvl="1">
              <a:lnSpc>
                <a:spcPts val="2213"/>
              </a:lnSpc>
              <a:buFont typeface="Arial"/>
              <a:buChar char="•"/>
            </a:pPr>
            <a:r>
              <a:rPr lang="en-US" sz="1844">
                <a:solidFill>
                  <a:srgbClr val="15193E"/>
                </a:solidFill>
                <a:latin typeface="Codec Pro"/>
                <a:ea typeface="Codec Pro"/>
                <a:cs typeface="Codec Pro"/>
                <a:sym typeface="Codec Pro"/>
              </a:rPr>
              <a:t>CMMI (Capability Maturity Model Integration): Modelo para la mejora y evaluación de procesos, que ayuda a garantizar la calidad del desarrollo de software y servicios.</a:t>
            </a:r>
          </a:p>
          <a:p>
            <a:pPr algn="l">
              <a:lnSpc>
                <a:spcPts val="2213"/>
              </a:lnSpc>
            </a:pPr>
          </a:p>
          <a:p>
            <a:pPr algn="l" marL="398279" indent="-199140" lvl="1">
              <a:lnSpc>
                <a:spcPts val="2213"/>
              </a:lnSpc>
              <a:buFont typeface="Arial"/>
              <a:buChar char="•"/>
            </a:pPr>
            <a:r>
              <a:rPr lang="en-US" sz="1844">
                <a:solidFill>
                  <a:srgbClr val="15193E"/>
                </a:solidFill>
                <a:latin typeface="Codec Pro"/>
                <a:ea typeface="Codec Pro"/>
                <a:cs typeface="Codec Pro"/>
                <a:sym typeface="Codec Pro"/>
              </a:rPr>
              <a:t>IEEE 12207-2017: Estándar para el ciclo de vida del software, cubriendo todas las fases, desde la concepción hasta el mantenimiento, para garantizar una entrega eficiente y con calidad.</a:t>
            </a:r>
          </a:p>
          <a:p>
            <a:pPr algn="l">
              <a:lnSpc>
                <a:spcPts val="2213"/>
              </a:lnSpc>
            </a:pPr>
          </a:p>
          <a:p>
            <a:pPr algn="l" marL="398279" indent="-199140" lvl="1">
              <a:lnSpc>
                <a:spcPts val="2213"/>
              </a:lnSpc>
              <a:buFont typeface="Arial"/>
              <a:buChar char="•"/>
            </a:pPr>
            <a:r>
              <a:rPr lang="en-US" sz="1844">
                <a:solidFill>
                  <a:srgbClr val="15193E"/>
                </a:solidFill>
                <a:latin typeface="Codec Pro"/>
                <a:ea typeface="Codec Pro"/>
                <a:cs typeface="Codec Pro"/>
                <a:sym typeface="Codec Pro"/>
              </a:rPr>
              <a:t>ISO/IEC 29110: Un estándar diseñado para mejorar los procesos de desarrollo de software en pequeñas organizaciones, que puede ser útil si tu equipo de desarrollo es reducido.</a:t>
            </a:r>
          </a:p>
          <a:p>
            <a:pPr algn="l">
              <a:lnSpc>
                <a:spcPts val="2213"/>
              </a:lnSpc>
            </a:pPr>
          </a:p>
        </p:txBody>
      </p:sp>
      <p:sp>
        <p:nvSpPr>
          <p:cNvPr name="TextBox 8" id="8"/>
          <p:cNvSpPr txBox="true"/>
          <p:nvPr/>
        </p:nvSpPr>
        <p:spPr>
          <a:xfrm rot="0">
            <a:off x="8209995" y="925776"/>
            <a:ext cx="6895132" cy="1308101"/>
          </a:xfrm>
          <a:prstGeom prst="rect">
            <a:avLst/>
          </a:prstGeom>
        </p:spPr>
        <p:txBody>
          <a:bodyPr anchor="t" rtlCol="false" tIns="0" lIns="0" bIns="0" rIns="0">
            <a:spAutoFit/>
          </a:bodyPr>
          <a:lstStyle/>
          <a:p>
            <a:pPr algn="l">
              <a:lnSpc>
                <a:spcPts val="4700"/>
              </a:lnSpc>
            </a:pPr>
            <a:r>
              <a:rPr lang="en-US" sz="5000" b="true">
                <a:solidFill>
                  <a:srgbClr val="FFB02C"/>
                </a:solidFill>
                <a:latin typeface="Codec Pro Bold"/>
                <a:ea typeface="Codec Pro Bold"/>
                <a:cs typeface="Codec Pro Bold"/>
                <a:sym typeface="Codec Pro Bold"/>
              </a:rPr>
              <a:t>ESTANDARES DE CALIDAD</a:t>
            </a:r>
          </a:p>
        </p:txBody>
      </p:sp>
      <p:sp>
        <p:nvSpPr>
          <p:cNvPr name="Freeform 9" id="9"/>
          <p:cNvSpPr/>
          <p:nvPr/>
        </p:nvSpPr>
        <p:spPr>
          <a:xfrm flipH="false" flipV="false" rot="0">
            <a:off x="15163106" y="760727"/>
            <a:ext cx="1025779" cy="1143635"/>
          </a:xfrm>
          <a:custGeom>
            <a:avLst/>
            <a:gdLst/>
            <a:ahLst/>
            <a:cxnLst/>
            <a:rect r="r" b="b" t="t" l="l"/>
            <a:pathLst>
              <a:path h="1143635" w="1025779">
                <a:moveTo>
                  <a:pt x="0" y="0"/>
                </a:moveTo>
                <a:lnTo>
                  <a:pt x="1025779" y="0"/>
                </a:lnTo>
                <a:lnTo>
                  <a:pt x="1025779" y="1143635"/>
                </a:lnTo>
                <a:lnTo>
                  <a:pt x="0" y="1143635"/>
                </a:lnTo>
                <a:lnTo>
                  <a:pt x="0" y="0"/>
                </a:lnTo>
                <a:close/>
              </a:path>
            </a:pathLst>
          </a:custGeom>
          <a:blipFill>
            <a:blip r:embed="rId7"/>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4E5EC"/>
        </a:solidFill>
      </p:bgPr>
    </p:bg>
    <p:spTree>
      <p:nvGrpSpPr>
        <p:cNvPr id="1" name=""/>
        <p:cNvGrpSpPr/>
        <p:nvPr/>
      </p:nvGrpSpPr>
      <p:grpSpPr>
        <a:xfrm>
          <a:off x="0" y="0"/>
          <a:ext cx="0" cy="0"/>
          <a:chOff x="0" y="0"/>
          <a:chExt cx="0" cy="0"/>
        </a:xfrm>
      </p:grpSpPr>
      <p:sp>
        <p:nvSpPr>
          <p:cNvPr name="Freeform 2" id="2"/>
          <p:cNvSpPr/>
          <p:nvPr/>
        </p:nvSpPr>
        <p:spPr>
          <a:xfrm flipH="false" flipV="false" rot="0">
            <a:off x="10720624" y="0"/>
            <a:ext cx="7668455" cy="10401374"/>
          </a:xfrm>
          <a:custGeom>
            <a:avLst/>
            <a:gdLst/>
            <a:ahLst/>
            <a:cxnLst/>
            <a:rect r="r" b="b" t="t" l="l"/>
            <a:pathLst>
              <a:path h="10401374" w="7668455">
                <a:moveTo>
                  <a:pt x="0" y="0"/>
                </a:moveTo>
                <a:lnTo>
                  <a:pt x="7668455" y="0"/>
                </a:lnTo>
                <a:lnTo>
                  <a:pt x="7668455" y="10401374"/>
                </a:lnTo>
                <a:lnTo>
                  <a:pt x="0" y="10401374"/>
                </a:lnTo>
                <a:lnTo>
                  <a:pt x="0" y="0"/>
                </a:lnTo>
                <a:close/>
              </a:path>
            </a:pathLst>
          </a:custGeom>
          <a:blipFill>
            <a:blip r:embed="rId2">
              <a:extLst>
                <a:ext uri="{96DAC541-7B7A-43D3-8B79-37D633B846F1}">
                  <asvg:svgBlip xmlns:asvg="http://schemas.microsoft.com/office/drawing/2016/SVG/main" r:embed="rId3"/>
                </a:ext>
              </a:extLst>
            </a:blip>
            <a:stretch>
              <a:fillRect l="0" t="0" r="-35638" b="0"/>
            </a:stretch>
          </a:blipFill>
        </p:spPr>
      </p:sp>
      <p:sp>
        <p:nvSpPr>
          <p:cNvPr name="Freeform 3" id="3"/>
          <p:cNvSpPr/>
          <p:nvPr/>
        </p:nvSpPr>
        <p:spPr>
          <a:xfrm flipH="false" flipV="false" rot="0">
            <a:off x="-139536" y="-549566"/>
            <a:ext cx="2789693" cy="1658599"/>
          </a:xfrm>
          <a:custGeom>
            <a:avLst/>
            <a:gdLst/>
            <a:ahLst/>
            <a:cxnLst/>
            <a:rect r="r" b="b" t="t" l="l"/>
            <a:pathLst>
              <a:path h="1658599" w="2789693">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14315" y="479227"/>
            <a:ext cx="2789693" cy="1658599"/>
          </a:xfrm>
          <a:custGeom>
            <a:avLst/>
            <a:gdLst/>
            <a:ahLst/>
            <a:cxnLst/>
            <a:rect r="r" b="b" t="t" l="l"/>
            <a:pathLst>
              <a:path h="1658599" w="2789693">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0792" y="-422617"/>
            <a:ext cx="2362646" cy="1404701"/>
          </a:xfrm>
          <a:custGeom>
            <a:avLst/>
            <a:gdLst/>
            <a:ahLst/>
            <a:cxnLst/>
            <a:rect r="r" b="b" t="t" l="l"/>
            <a:pathLst>
              <a:path h="1404701" w="2362646">
                <a:moveTo>
                  <a:pt x="0" y="0"/>
                </a:moveTo>
                <a:lnTo>
                  <a:pt x="2362647" y="0"/>
                </a:lnTo>
                <a:lnTo>
                  <a:pt x="2362647" y="1404701"/>
                </a:lnTo>
                <a:lnTo>
                  <a:pt x="0" y="14047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true" rot="0">
            <a:off x="-139536" y="9177967"/>
            <a:ext cx="2789693" cy="1658599"/>
          </a:xfrm>
          <a:custGeom>
            <a:avLst/>
            <a:gdLst/>
            <a:ahLst/>
            <a:cxnLst/>
            <a:rect r="r" b="b" t="t" l="l"/>
            <a:pathLst>
              <a:path h="1658599" w="2789693">
                <a:moveTo>
                  <a:pt x="0" y="1658599"/>
                </a:moveTo>
                <a:lnTo>
                  <a:pt x="2789693" y="1658599"/>
                </a:lnTo>
                <a:lnTo>
                  <a:pt x="2789693" y="0"/>
                </a:lnTo>
                <a:lnTo>
                  <a:pt x="0" y="0"/>
                </a:lnTo>
                <a:lnTo>
                  <a:pt x="0" y="165859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true" rot="0">
            <a:off x="-1214315" y="8234368"/>
            <a:ext cx="2789693" cy="1658599"/>
          </a:xfrm>
          <a:custGeom>
            <a:avLst/>
            <a:gdLst/>
            <a:ahLst/>
            <a:cxnLst/>
            <a:rect r="r" b="b" t="t" l="l"/>
            <a:pathLst>
              <a:path h="1658599" w="2789693">
                <a:moveTo>
                  <a:pt x="0" y="1658599"/>
                </a:moveTo>
                <a:lnTo>
                  <a:pt x="2789693" y="1658599"/>
                </a:lnTo>
                <a:lnTo>
                  <a:pt x="2789693" y="0"/>
                </a:lnTo>
                <a:lnTo>
                  <a:pt x="0" y="0"/>
                </a:lnTo>
                <a:lnTo>
                  <a:pt x="0" y="165859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true" rot="0">
            <a:off x="-1000792" y="9238143"/>
            <a:ext cx="2362646" cy="1404701"/>
          </a:xfrm>
          <a:custGeom>
            <a:avLst/>
            <a:gdLst/>
            <a:ahLst/>
            <a:cxnLst/>
            <a:rect r="r" b="b" t="t" l="l"/>
            <a:pathLst>
              <a:path h="1404701" w="2362646">
                <a:moveTo>
                  <a:pt x="0" y="1404701"/>
                </a:moveTo>
                <a:lnTo>
                  <a:pt x="2362647" y="1404701"/>
                </a:lnTo>
                <a:lnTo>
                  <a:pt x="2362647" y="0"/>
                </a:lnTo>
                <a:lnTo>
                  <a:pt x="0" y="0"/>
                </a:lnTo>
                <a:lnTo>
                  <a:pt x="0" y="1404701"/>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255310" y="1028700"/>
            <a:ext cx="1230412" cy="1371778"/>
          </a:xfrm>
          <a:custGeom>
            <a:avLst/>
            <a:gdLst/>
            <a:ahLst/>
            <a:cxnLst/>
            <a:rect r="r" b="b" t="t" l="l"/>
            <a:pathLst>
              <a:path h="1371778" w="1230412">
                <a:moveTo>
                  <a:pt x="0" y="0"/>
                </a:moveTo>
                <a:lnTo>
                  <a:pt x="1230412" y="0"/>
                </a:lnTo>
                <a:lnTo>
                  <a:pt x="1230412" y="1371778"/>
                </a:lnTo>
                <a:lnTo>
                  <a:pt x="0" y="1371778"/>
                </a:lnTo>
                <a:lnTo>
                  <a:pt x="0" y="0"/>
                </a:lnTo>
                <a:close/>
              </a:path>
            </a:pathLst>
          </a:custGeom>
          <a:blipFill>
            <a:blip r:embed="rId6"/>
            <a:stretch>
              <a:fillRect l="0" t="0" r="0" b="0"/>
            </a:stretch>
          </a:blipFill>
        </p:spPr>
      </p:sp>
      <p:grpSp>
        <p:nvGrpSpPr>
          <p:cNvPr name="Group 10" id="10"/>
          <p:cNvGrpSpPr/>
          <p:nvPr/>
        </p:nvGrpSpPr>
        <p:grpSpPr>
          <a:xfrm rot="0">
            <a:off x="4878142" y="6904082"/>
            <a:ext cx="3215580" cy="3382918"/>
            <a:chOff x="0" y="0"/>
            <a:chExt cx="846902" cy="890974"/>
          </a:xfrm>
        </p:grpSpPr>
        <p:sp>
          <p:nvSpPr>
            <p:cNvPr name="Freeform 11" id="11"/>
            <p:cNvSpPr/>
            <p:nvPr/>
          </p:nvSpPr>
          <p:spPr>
            <a:xfrm flipH="false" flipV="false" rot="0">
              <a:off x="0" y="0"/>
              <a:ext cx="846902" cy="890974"/>
            </a:xfrm>
            <a:custGeom>
              <a:avLst/>
              <a:gdLst/>
              <a:ahLst/>
              <a:cxnLst/>
              <a:rect r="r" b="b" t="t" l="l"/>
              <a:pathLst>
                <a:path h="890974" w="846902">
                  <a:moveTo>
                    <a:pt x="122789" y="0"/>
                  </a:moveTo>
                  <a:lnTo>
                    <a:pt x="724113" y="0"/>
                  </a:lnTo>
                  <a:cubicBezTo>
                    <a:pt x="791927" y="0"/>
                    <a:pt x="846902" y="54975"/>
                    <a:pt x="846902" y="122789"/>
                  </a:cubicBezTo>
                  <a:lnTo>
                    <a:pt x="846902" y="768185"/>
                  </a:lnTo>
                  <a:cubicBezTo>
                    <a:pt x="846902" y="800751"/>
                    <a:pt x="833965" y="831983"/>
                    <a:pt x="810938" y="855010"/>
                  </a:cubicBezTo>
                  <a:cubicBezTo>
                    <a:pt x="787910" y="878037"/>
                    <a:pt x="756678" y="890974"/>
                    <a:pt x="724113" y="890974"/>
                  </a:cubicBezTo>
                  <a:lnTo>
                    <a:pt x="122789" y="890974"/>
                  </a:lnTo>
                  <a:cubicBezTo>
                    <a:pt x="90223" y="890974"/>
                    <a:pt x="58991" y="878037"/>
                    <a:pt x="35964" y="855010"/>
                  </a:cubicBezTo>
                  <a:cubicBezTo>
                    <a:pt x="12937" y="831983"/>
                    <a:pt x="0" y="800751"/>
                    <a:pt x="0" y="768185"/>
                  </a:cubicBezTo>
                  <a:lnTo>
                    <a:pt x="0" y="122789"/>
                  </a:lnTo>
                  <a:cubicBezTo>
                    <a:pt x="0" y="90223"/>
                    <a:pt x="12937" y="58991"/>
                    <a:pt x="35964" y="35964"/>
                  </a:cubicBezTo>
                  <a:cubicBezTo>
                    <a:pt x="58991" y="12937"/>
                    <a:pt x="90223" y="0"/>
                    <a:pt x="122789" y="0"/>
                  </a:cubicBezTo>
                  <a:close/>
                </a:path>
              </a:pathLst>
            </a:custGeom>
            <a:solidFill>
              <a:srgbClr val="474747"/>
            </a:solidFill>
          </p:spPr>
        </p:sp>
        <p:sp>
          <p:nvSpPr>
            <p:cNvPr name="TextBox 12" id="12"/>
            <p:cNvSpPr txBox="true"/>
            <p:nvPr/>
          </p:nvSpPr>
          <p:spPr>
            <a:xfrm>
              <a:off x="0" y="-38100"/>
              <a:ext cx="846902" cy="929074"/>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10950413" y="1109033"/>
            <a:ext cx="7208877" cy="3523339"/>
          </a:xfrm>
          <a:custGeom>
            <a:avLst/>
            <a:gdLst/>
            <a:ahLst/>
            <a:cxnLst/>
            <a:rect r="r" b="b" t="t" l="l"/>
            <a:pathLst>
              <a:path h="3523339" w="7208877">
                <a:moveTo>
                  <a:pt x="0" y="0"/>
                </a:moveTo>
                <a:lnTo>
                  <a:pt x="7208877" y="0"/>
                </a:lnTo>
                <a:lnTo>
                  <a:pt x="7208877" y="3523339"/>
                </a:lnTo>
                <a:lnTo>
                  <a:pt x="0" y="3523339"/>
                </a:lnTo>
                <a:lnTo>
                  <a:pt x="0" y="0"/>
                </a:lnTo>
                <a:close/>
              </a:path>
            </a:pathLst>
          </a:custGeom>
          <a:blipFill>
            <a:blip r:embed="rId7"/>
            <a:stretch>
              <a:fillRect l="0" t="0" r="0" b="0"/>
            </a:stretch>
          </a:blipFill>
        </p:spPr>
      </p:sp>
      <p:sp>
        <p:nvSpPr>
          <p:cNvPr name="Freeform 14" id="14"/>
          <p:cNvSpPr/>
          <p:nvPr/>
        </p:nvSpPr>
        <p:spPr>
          <a:xfrm flipH="false" flipV="false" rot="0">
            <a:off x="10950413" y="5412980"/>
            <a:ext cx="7208877" cy="3334106"/>
          </a:xfrm>
          <a:custGeom>
            <a:avLst/>
            <a:gdLst/>
            <a:ahLst/>
            <a:cxnLst/>
            <a:rect r="r" b="b" t="t" l="l"/>
            <a:pathLst>
              <a:path h="3334106" w="7208877">
                <a:moveTo>
                  <a:pt x="0" y="0"/>
                </a:moveTo>
                <a:lnTo>
                  <a:pt x="7208877" y="0"/>
                </a:lnTo>
                <a:lnTo>
                  <a:pt x="7208877" y="3334106"/>
                </a:lnTo>
                <a:lnTo>
                  <a:pt x="0" y="3334106"/>
                </a:lnTo>
                <a:lnTo>
                  <a:pt x="0" y="0"/>
                </a:lnTo>
                <a:close/>
              </a:path>
            </a:pathLst>
          </a:custGeom>
          <a:blipFill>
            <a:blip r:embed="rId8"/>
            <a:stretch>
              <a:fillRect l="0" t="0" r="0" b="0"/>
            </a:stretch>
          </a:blipFill>
        </p:spPr>
      </p:sp>
      <p:sp>
        <p:nvSpPr>
          <p:cNvPr name="Freeform 15" id="15"/>
          <p:cNvSpPr/>
          <p:nvPr/>
        </p:nvSpPr>
        <p:spPr>
          <a:xfrm flipH="false" flipV="false" rot="0">
            <a:off x="5043807" y="7138368"/>
            <a:ext cx="2884249" cy="2915771"/>
          </a:xfrm>
          <a:custGeom>
            <a:avLst/>
            <a:gdLst/>
            <a:ahLst/>
            <a:cxnLst/>
            <a:rect r="r" b="b" t="t" l="l"/>
            <a:pathLst>
              <a:path h="2915771" w="2884249">
                <a:moveTo>
                  <a:pt x="0" y="0"/>
                </a:moveTo>
                <a:lnTo>
                  <a:pt x="2884249" y="0"/>
                </a:lnTo>
                <a:lnTo>
                  <a:pt x="2884249" y="2915771"/>
                </a:lnTo>
                <a:lnTo>
                  <a:pt x="0" y="2915771"/>
                </a:lnTo>
                <a:lnTo>
                  <a:pt x="0" y="0"/>
                </a:lnTo>
                <a:close/>
              </a:path>
            </a:pathLst>
          </a:custGeom>
          <a:blipFill>
            <a:blip r:embed="rId9"/>
            <a:stretch>
              <a:fillRect l="0" t="0" r="0" b="0"/>
            </a:stretch>
          </a:blipFill>
        </p:spPr>
      </p:sp>
      <p:sp>
        <p:nvSpPr>
          <p:cNvPr name="TextBox 16" id="16"/>
          <p:cNvSpPr txBox="true"/>
          <p:nvPr/>
        </p:nvSpPr>
        <p:spPr>
          <a:xfrm rot="0">
            <a:off x="3068468" y="688974"/>
            <a:ext cx="2956759" cy="717551"/>
          </a:xfrm>
          <a:prstGeom prst="rect">
            <a:avLst/>
          </a:prstGeom>
        </p:spPr>
        <p:txBody>
          <a:bodyPr anchor="t" rtlCol="false" tIns="0" lIns="0" bIns="0" rIns="0">
            <a:spAutoFit/>
          </a:bodyPr>
          <a:lstStyle/>
          <a:p>
            <a:pPr algn="l">
              <a:lnSpc>
                <a:spcPts val="4700"/>
              </a:lnSpc>
            </a:pPr>
            <a:r>
              <a:rPr lang="en-US" sz="5000" b="true">
                <a:solidFill>
                  <a:srgbClr val="FFB02C"/>
                </a:solidFill>
                <a:latin typeface="Codec Pro Bold"/>
                <a:ea typeface="Codec Pro Bold"/>
                <a:cs typeface="Codec Pro Bold"/>
                <a:sym typeface="Codec Pro Bold"/>
              </a:rPr>
              <a:t>PRUEBAS</a:t>
            </a:r>
          </a:p>
        </p:txBody>
      </p:sp>
      <p:sp>
        <p:nvSpPr>
          <p:cNvPr name="TextBox 17" id="17"/>
          <p:cNvSpPr txBox="true"/>
          <p:nvPr/>
        </p:nvSpPr>
        <p:spPr>
          <a:xfrm rot="0">
            <a:off x="3068468" y="1522457"/>
            <a:ext cx="7069409" cy="5381625"/>
          </a:xfrm>
          <a:prstGeom prst="rect">
            <a:avLst/>
          </a:prstGeom>
        </p:spPr>
        <p:txBody>
          <a:bodyPr anchor="t" rtlCol="false" tIns="0" lIns="0" bIns="0" rIns="0">
            <a:spAutoFit/>
          </a:bodyPr>
          <a:lstStyle/>
          <a:p>
            <a:pPr algn="l">
              <a:lnSpc>
                <a:spcPts val="2520"/>
              </a:lnSpc>
            </a:pPr>
            <a:r>
              <a:rPr lang="en-US" sz="2100">
                <a:solidFill>
                  <a:srgbClr val="15193E"/>
                </a:solidFill>
                <a:latin typeface="Codec Pro"/>
                <a:ea typeface="Codec Pro"/>
                <a:cs typeface="Codec Pro"/>
                <a:sym typeface="Codec Pro"/>
              </a:rPr>
              <a:t>Usamos el enfoque de pruebas de </a:t>
            </a:r>
            <a:r>
              <a:rPr lang="en-US" sz="2100" b="true">
                <a:solidFill>
                  <a:srgbClr val="15193E"/>
                </a:solidFill>
                <a:latin typeface="Codec Pro Bold"/>
                <a:ea typeface="Codec Pro Bold"/>
                <a:cs typeface="Codec Pro Bold"/>
                <a:sym typeface="Codec Pro Bold"/>
              </a:rPr>
              <a:t>caja negra</a:t>
            </a:r>
            <a:r>
              <a:rPr lang="en-US" sz="2100">
                <a:solidFill>
                  <a:srgbClr val="15193E"/>
                </a:solidFill>
                <a:latin typeface="Codec Pro"/>
                <a:ea typeface="Codec Pro"/>
                <a:cs typeface="Codec Pro"/>
                <a:sym typeface="Codec Pro"/>
              </a:rPr>
              <a:t>, ya que nos permitió evaluar el funcionamiento de todos los componentes desde una perspectiva externa, verificando su comportamiento y salida sin necesidad de revisar ni ejecutar el código fuente de cada componente</a:t>
            </a:r>
          </a:p>
          <a:p>
            <a:pPr algn="l">
              <a:lnSpc>
                <a:spcPts val="2520"/>
              </a:lnSpc>
            </a:pPr>
          </a:p>
          <a:p>
            <a:pPr algn="l">
              <a:lnSpc>
                <a:spcPts val="2520"/>
              </a:lnSpc>
            </a:pPr>
            <a:r>
              <a:rPr lang="en-US" sz="2100">
                <a:solidFill>
                  <a:srgbClr val="15193E"/>
                </a:solidFill>
                <a:latin typeface="Codec Pro"/>
                <a:ea typeface="Codec Pro"/>
                <a:cs typeface="Codec Pro"/>
                <a:sym typeface="Codec Pro"/>
              </a:rPr>
              <a:t>Para las pruebas del sistema primero planteamos las pruebas basándonos en cada épica. Creando pruebas acore a los artefactos de la épica</a:t>
            </a:r>
          </a:p>
          <a:p>
            <a:pPr algn="l">
              <a:lnSpc>
                <a:spcPts val="2520"/>
              </a:lnSpc>
            </a:pPr>
          </a:p>
          <a:p>
            <a:pPr algn="l">
              <a:lnSpc>
                <a:spcPts val="2520"/>
              </a:lnSpc>
            </a:pPr>
            <a:r>
              <a:rPr lang="en-US" sz="2100">
                <a:solidFill>
                  <a:srgbClr val="15193E"/>
                </a:solidFill>
                <a:latin typeface="Codec Pro"/>
                <a:ea typeface="Codec Pro"/>
                <a:cs typeface="Codec Pro"/>
                <a:sym typeface="Codec Pro"/>
              </a:rPr>
              <a:t>Posteriormente usamos herramientas que nos permitió gestionar y seguir el progreso de las pruebas planteadas:</a:t>
            </a:r>
          </a:p>
          <a:p>
            <a:pPr algn="l">
              <a:lnSpc>
                <a:spcPts val="2520"/>
              </a:lnSpc>
            </a:pPr>
          </a:p>
          <a:p>
            <a:pPr algn="l" marL="453390" indent="-226695" lvl="1">
              <a:lnSpc>
                <a:spcPts val="2520"/>
              </a:lnSpc>
              <a:buFont typeface="Arial"/>
              <a:buChar char="•"/>
            </a:pPr>
            <a:r>
              <a:rPr lang="en-US" sz="2100">
                <a:solidFill>
                  <a:srgbClr val="15193E"/>
                </a:solidFill>
                <a:latin typeface="Codec Pro"/>
                <a:ea typeface="Codec Pro"/>
                <a:cs typeface="Codec Pro"/>
                <a:sym typeface="Codec Pro"/>
              </a:rPr>
              <a:t>Plantilla de casos de pruebas</a:t>
            </a:r>
          </a:p>
          <a:p>
            <a:pPr algn="l" marL="453390" indent="-226695" lvl="1">
              <a:lnSpc>
                <a:spcPts val="2520"/>
              </a:lnSpc>
              <a:buFont typeface="Arial"/>
              <a:buChar char="•"/>
            </a:pPr>
            <a:r>
              <a:rPr lang="en-US" sz="2100">
                <a:solidFill>
                  <a:srgbClr val="15193E"/>
                </a:solidFill>
                <a:latin typeface="Codec Pro"/>
                <a:ea typeface="Codec Pro"/>
                <a:cs typeface="Codec Pro"/>
                <a:sym typeface="Codec Pro"/>
              </a:rPr>
              <a:t>Plantilla de set de pruebas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4E5EC"/>
        </a:solidFill>
      </p:bgPr>
    </p:bg>
    <p:spTree>
      <p:nvGrpSpPr>
        <p:cNvPr id="1" name=""/>
        <p:cNvGrpSpPr/>
        <p:nvPr/>
      </p:nvGrpSpPr>
      <p:grpSpPr>
        <a:xfrm>
          <a:off x="0" y="0"/>
          <a:ext cx="0" cy="0"/>
          <a:chOff x="0" y="0"/>
          <a:chExt cx="0" cy="0"/>
        </a:xfrm>
      </p:grpSpPr>
      <p:sp>
        <p:nvSpPr>
          <p:cNvPr name="Freeform 2" id="2"/>
          <p:cNvSpPr/>
          <p:nvPr/>
        </p:nvSpPr>
        <p:spPr>
          <a:xfrm flipH="false" flipV="false" rot="0">
            <a:off x="-69453" y="-57187"/>
            <a:ext cx="7668455" cy="10401374"/>
          </a:xfrm>
          <a:custGeom>
            <a:avLst/>
            <a:gdLst/>
            <a:ahLst/>
            <a:cxnLst/>
            <a:rect r="r" b="b" t="t" l="l"/>
            <a:pathLst>
              <a:path h="10401374" w="7668455">
                <a:moveTo>
                  <a:pt x="0" y="0"/>
                </a:moveTo>
                <a:lnTo>
                  <a:pt x="7668455" y="0"/>
                </a:lnTo>
                <a:lnTo>
                  <a:pt x="7668455" y="10401374"/>
                </a:lnTo>
                <a:lnTo>
                  <a:pt x="0" y="10401374"/>
                </a:lnTo>
                <a:lnTo>
                  <a:pt x="0" y="0"/>
                </a:lnTo>
                <a:close/>
              </a:path>
            </a:pathLst>
          </a:custGeom>
          <a:blipFill>
            <a:blip r:embed="rId2">
              <a:extLst>
                <a:ext uri="{96DAC541-7B7A-43D3-8B79-37D633B846F1}">
                  <asvg:svgBlip xmlns:asvg="http://schemas.microsoft.com/office/drawing/2016/SVG/main" r:embed="rId3"/>
                </a:ext>
              </a:extLst>
            </a:blip>
            <a:stretch>
              <a:fillRect l="0" t="0" r="-35638" b="0"/>
            </a:stretch>
          </a:blipFill>
        </p:spPr>
      </p:sp>
      <p:sp>
        <p:nvSpPr>
          <p:cNvPr name="Freeform 3" id="3"/>
          <p:cNvSpPr/>
          <p:nvPr/>
        </p:nvSpPr>
        <p:spPr>
          <a:xfrm flipH="false" flipV="false" rot="0">
            <a:off x="16024361" y="-770923"/>
            <a:ext cx="2789693" cy="1658599"/>
          </a:xfrm>
          <a:custGeom>
            <a:avLst/>
            <a:gdLst/>
            <a:ahLst/>
            <a:cxnLst/>
            <a:rect r="r" b="b" t="t" l="l"/>
            <a:pathLst>
              <a:path h="1658599" w="2789693">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130906" y="283261"/>
            <a:ext cx="2789693" cy="1658599"/>
          </a:xfrm>
          <a:custGeom>
            <a:avLst/>
            <a:gdLst/>
            <a:ahLst/>
            <a:cxnLst/>
            <a:rect r="r" b="b" t="t" l="l"/>
            <a:pathLst>
              <a:path h="1658599" w="2789693">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163106" y="-643973"/>
            <a:ext cx="2362646" cy="1404701"/>
          </a:xfrm>
          <a:custGeom>
            <a:avLst/>
            <a:gdLst/>
            <a:ahLst/>
            <a:cxnLst/>
            <a:rect r="r" b="b" t="t" l="l"/>
            <a:pathLst>
              <a:path h="1404701" w="2362646">
                <a:moveTo>
                  <a:pt x="0" y="0"/>
                </a:moveTo>
                <a:lnTo>
                  <a:pt x="2362646" y="0"/>
                </a:lnTo>
                <a:lnTo>
                  <a:pt x="2362646" y="1404700"/>
                </a:lnTo>
                <a:lnTo>
                  <a:pt x="0" y="14047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true" rot="0">
            <a:off x="17793787" y="9929500"/>
            <a:ext cx="2789693" cy="1658599"/>
          </a:xfrm>
          <a:custGeom>
            <a:avLst/>
            <a:gdLst/>
            <a:ahLst/>
            <a:cxnLst/>
            <a:rect r="r" b="b" t="t" l="l"/>
            <a:pathLst>
              <a:path h="1658599" w="2789693">
                <a:moveTo>
                  <a:pt x="0" y="1658599"/>
                </a:moveTo>
                <a:lnTo>
                  <a:pt x="2789693" y="1658599"/>
                </a:lnTo>
                <a:lnTo>
                  <a:pt x="2789693" y="0"/>
                </a:lnTo>
                <a:lnTo>
                  <a:pt x="0" y="0"/>
                </a:lnTo>
                <a:lnTo>
                  <a:pt x="0" y="165859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true" rot="0">
            <a:off x="16719008" y="8985901"/>
            <a:ext cx="2789693" cy="1658599"/>
          </a:xfrm>
          <a:custGeom>
            <a:avLst/>
            <a:gdLst/>
            <a:ahLst/>
            <a:cxnLst/>
            <a:rect r="r" b="b" t="t" l="l"/>
            <a:pathLst>
              <a:path h="1658599" w="2789693">
                <a:moveTo>
                  <a:pt x="0" y="1658599"/>
                </a:moveTo>
                <a:lnTo>
                  <a:pt x="2789693" y="1658599"/>
                </a:lnTo>
                <a:lnTo>
                  <a:pt x="2789693" y="0"/>
                </a:lnTo>
                <a:lnTo>
                  <a:pt x="0" y="0"/>
                </a:lnTo>
                <a:lnTo>
                  <a:pt x="0" y="165859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true" rot="0">
            <a:off x="16932531" y="9989676"/>
            <a:ext cx="2362646" cy="1404701"/>
          </a:xfrm>
          <a:custGeom>
            <a:avLst/>
            <a:gdLst/>
            <a:ahLst/>
            <a:cxnLst/>
            <a:rect r="r" b="b" t="t" l="l"/>
            <a:pathLst>
              <a:path h="1404701" w="2362646">
                <a:moveTo>
                  <a:pt x="0" y="1404701"/>
                </a:moveTo>
                <a:lnTo>
                  <a:pt x="2362647" y="1404701"/>
                </a:lnTo>
                <a:lnTo>
                  <a:pt x="2362647" y="0"/>
                </a:lnTo>
                <a:lnTo>
                  <a:pt x="0" y="0"/>
                </a:lnTo>
                <a:lnTo>
                  <a:pt x="0" y="1404701"/>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2683547" y="888785"/>
            <a:ext cx="2233227" cy="2233227"/>
          </a:xfrm>
          <a:custGeom>
            <a:avLst/>
            <a:gdLst/>
            <a:ahLst/>
            <a:cxnLst/>
            <a:rect r="r" b="b" t="t" l="l"/>
            <a:pathLst>
              <a:path h="2233227" w="2233227">
                <a:moveTo>
                  <a:pt x="0" y="0"/>
                </a:moveTo>
                <a:lnTo>
                  <a:pt x="2233226" y="0"/>
                </a:lnTo>
                <a:lnTo>
                  <a:pt x="2233226" y="2233227"/>
                </a:lnTo>
                <a:lnTo>
                  <a:pt x="0" y="2233227"/>
                </a:lnTo>
                <a:lnTo>
                  <a:pt x="0" y="0"/>
                </a:lnTo>
                <a:close/>
              </a:path>
            </a:pathLst>
          </a:custGeom>
          <a:blipFill>
            <a:blip r:embed="rId6"/>
            <a:stretch>
              <a:fillRect l="-31249" t="0" r="-31249" b="0"/>
            </a:stretch>
          </a:blipFill>
        </p:spPr>
      </p:sp>
      <p:sp>
        <p:nvSpPr>
          <p:cNvPr name="Freeform 10" id="10"/>
          <p:cNvSpPr/>
          <p:nvPr/>
        </p:nvSpPr>
        <p:spPr>
          <a:xfrm flipH="false" flipV="false" rot="0">
            <a:off x="156602" y="4026887"/>
            <a:ext cx="2233227" cy="2233227"/>
          </a:xfrm>
          <a:custGeom>
            <a:avLst/>
            <a:gdLst/>
            <a:ahLst/>
            <a:cxnLst/>
            <a:rect r="r" b="b" t="t" l="l"/>
            <a:pathLst>
              <a:path h="2233227" w="2233227">
                <a:moveTo>
                  <a:pt x="0" y="0"/>
                </a:moveTo>
                <a:lnTo>
                  <a:pt x="2233227" y="0"/>
                </a:lnTo>
                <a:lnTo>
                  <a:pt x="2233227" y="2233226"/>
                </a:lnTo>
                <a:lnTo>
                  <a:pt x="0" y="2233226"/>
                </a:lnTo>
                <a:lnTo>
                  <a:pt x="0" y="0"/>
                </a:lnTo>
                <a:close/>
              </a:path>
            </a:pathLst>
          </a:custGeom>
          <a:blipFill>
            <a:blip r:embed="rId7"/>
            <a:stretch>
              <a:fillRect l="0" t="0" r="0" b="0"/>
            </a:stretch>
          </a:blipFill>
        </p:spPr>
      </p:sp>
      <p:sp>
        <p:nvSpPr>
          <p:cNvPr name="Freeform 11" id="11"/>
          <p:cNvSpPr/>
          <p:nvPr/>
        </p:nvSpPr>
        <p:spPr>
          <a:xfrm flipH="false" flipV="false" rot="0">
            <a:off x="5212048" y="4026887"/>
            <a:ext cx="2233227" cy="2233227"/>
          </a:xfrm>
          <a:custGeom>
            <a:avLst/>
            <a:gdLst/>
            <a:ahLst/>
            <a:cxnLst/>
            <a:rect r="r" b="b" t="t" l="l"/>
            <a:pathLst>
              <a:path h="2233227" w="2233227">
                <a:moveTo>
                  <a:pt x="0" y="0"/>
                </a:moveTo>
                <a:lnTo>
                  <a:pt x="2233227" y="0"/>
                </a:lnTo>
                <a:lnTo>
                  <a:pt x="2233227" y="2233226"/>
                </a:lnTo>
                <a:lnTo>
                  <a:pt x="0" y="2233226"/>
                </a:lnTo>
                <a:lnTo>
                  <a:pt x="0" y="0"/>
                </a:lnTo>
                <a:close/>
              </a:path>
            </a:pathLst>
          </a:custGeom>
          <a:blipFill>
            <a:blip r:embed="rId8"/>
            <a:stretch>
              <a:fillRect l="0" t="0" r="0" b="0"/>
            </a:stretch>
          </a:blipFill>
        </p:spPr>
      </p:sp>
      <p:sp>
        <p:nvSpPr>
          <p:cNvPr name="Freeform 12" id="12"/>
          <p:cNvSpPr/>
          <p:nvPr/>
        </p:nvSpPr>
        <p:spPr>
          <a:xfrm flipH="false" flipV="false" rot="0">
            <a:off x="2683547" y="7164988"/>
            <a:ext cx="2233227" cy="2233227"/>
          </a:xfrm>
          <a:custGeom>
            <a:avLst/>
            <a:gdLst/>
            <a:ahLst/>
            <a:cxnLst/>
            <a:rect r="r" b="b" t="t" l="l"/>
            <a:pathLst>
              <a:path h="2233227" w="2233227">
                <a:moveTo>
                  <a:pt x="0" y="0"/>
                </a:moveTo>
                <a:lnTo>
                  <a:pt x="2233226" y="0"/>
                </a:lnTo>
                <a:lnTo>
                  <a:pt x="2233226" y="2233227"/>
                </a:lnTo>
                <a:lnTo>
                  <a:pt x="0" y="2233227"/>
                </a:lnTo>
                <a:lnTo>
                  <a:pt x="0" y="0"/>
                </a:lnTo>
                <a:close/>
              </a:path>
            </a:pathLst>
          </a:custGeom>
          <a:blipFill>
            <a:blip r:embed="rId9"/>
            <a:stretch>
              <a:fillRect l="0" t="0" r="0" b="0"/>
            </a:stretch>
          </a:blipFill>
        </p:spPr>
      </p:sp>
      <p:sp>
        <p:nvSpPr>
          <p:cNvPr name="Freeform 13" id="13"/>
          <p:cNvSpPr/>
          <p:nvPr/>
        </p:nvSpPr>
        <p:spPr>
          <a:xfrm flipH="false" flipV="false" rot="0">
            <a:off x="2683547" y="4026887"/>
            <a:ext cx="2233227" cy="2233227"/>
          </a:xfrm>
          <a:custGeom>
            <a:avLst/>
            <a:gdLst/>
            <a:ahLst/>
            <a:cxnLst/>
            <a:rect r="r" b="b" t="t" l="l"/>
            <a:pathLst>
              <a:path h="2233227" w="2233227">
                <a:moveTo>
                  <a:pt x="0" y="0"/>
                </a:moveTo>
                <a:lnTo>
                  <a:pt x="2233226" y="0"/>
                </a:lnTo>
                <a:lnTo>
                  <a:pt x="2233226" y="2233226"/>
                </a:lnTo>
                <a:lnTo>
                  <a:pt x="0" y="2233226"/>
                </a:lnTo>
                <a:lnTo>
                  <a:pt x="0" y="0"/>
                </a:lnTo>
                <a:close/>
              </a:path>
            </a:pathLst>
          </a:custGeom>
          <a:blipFill>
            <a:blip r:embed="rId10"/>
            <a:stretch>
              <a:fillRect l="0" t="0" r="0" b="0"/>
            </a:stretch>
          </a:blipFill>
        </p:spPr>
      </p:sp>
      <p:sp>
        <p:nvSpPr>
          <p:cNvPr name="TextBox 14" id="14"/>
          <p:cNvSpPr txBox="true"/>
          <p:nvPr/>
        </p:nvSpPr>
        <p:spPr>
          <a:xfrm rot="0">
            <a:off x="8140317" y="1967298"/>
            <a:ext cx="8958428" cy="8524875"/>
          </a:xfrm>
          <a:prstGeom prst="rect">
            <a:avLst/>
          </a:prstGeom>
        </p:spPr>
        <p:txBody>
          <a:bodyPr anchor="t" rtlCol="false" tIns="0" lIns="0" bIns="0" rIns="0">
            <a:spAutoFit/>
          </a:bodyPr>
          <a:lstStyle/>
          <a:p>
            <a:pPr algn="l">
              <a:lnSpc>
                <a:spcPts val="2520"/>
              </a:lnSpc>
            </a:pPr>
            <a:r>
              <a:rPr lang="en-US" sz="2100">
                <a:solidFill>
                  <a:srgbClr val="15193E"/>
                </a:solidFill>
                <a:latin typeface="Codec Pro"/>
                <a:ea typeface="Codec Pro"/>
                <a:cs typeface="Codec Pro"/>
                <a:sym typeface="Codec Pro"/>
              </a:rPr>
              <a:t>Las tecnologías empleadas en este proyecto son las siguientes:</a:t>
            </a:r>
          </a:p>
          <a:p>
            <a:pPr algn="l">
              <a:lnSpc>
                <a:spcPts val="2520"/>
              </a:lnSpc>
            </a:pPr>
          </a:p>
          <a:p>
            <a:pPr algn="l" marL="453390" indent="-226695" lvl="1">
              <a:lnSpc>
                <a:spcPts val="2520"/>
              </a:lnSpc>
              <a:buFont typeface="Arial"/>
              <a:buChar char="•"/>
            </a:pPr>
            <a:r>
              <a:rPr lang="en-US" sz="2100">
                <a:solidFill>
                  <a:srgbClr val="15193E"/>
                </a:solidFill>
                <a:latin typeface="Codec Pro"/>
                <a:ea typeface="Codec Pro"/>
                <a:cs typeface="Codec Pro"/>
                <a:sym typeface="Codec Pro"/>
              </a:rPr>
              <a:t>React Native: Se utiliza como el marco principal para el desarrollo de la aplicación móvil. Permite la creación de interfaces de usuario altamente interactivas y funcionales, además de ofrecer compatibilidad multiplataforma (iOS y Android), optimizando el tiempo y los recursos de desarrollo.</a:t>
            </a:r>
          </a:p>
          <a:p>
            <a:pPr algn="l">
              <a:lnSpc>
                <a:spcPts val="2520"/>
              </a:lnSpc>
            </a:pPr>
          </a:p>
          <a:p>
            <a:pPr algn="l" marL="453390" indent="-226695" lvl="1">
              <a:lnSpc>
                <a:spcPts val="2520"/>
              </a:lnSpc>
              <a:buFont typeface="Arial"/>
              <a:buChar char="•"/>
            </a:pPr>
            <a:r>
              <a:rPr lang="en-US" sz="2100">
                <a:solidFill>
                  <a:srgbClr val="15193E"/>
                </a:solidFill>
                <a:latin typeface="Codec Pro"/>
                <a:ea typeface="Codec Pro"/>
                <a:cs typeface="Codec Pro"/>
                <a:sym typeface="Codec Pro"/>
              </a:rPr>
              <a:t>Expo CLI: Es una herramienta clave en el desarrollo con React Native. Proporciona un entorno simplificado para construir, probar y desplegar la aplicación, eliminando la necesidad de configurar un entorno de desarrollo nativo complejo.</a:t>
            </a:r>
          </a:p>
          <a:p>
            <a:pPr algn="l">
              <a:lnSpc>
                <a:spcPts val="2520"/>
              </a:lnSpc>
            </a:pPr>
          </a:p>
          <a:p>
            <a:pPr algn="l" marL="453390" indent="-226695" lvl="1">
              <a:lnSpc>
                <a:spcPts val="2520"/>
              </a:lnSpc>
              <a:buFont typeface="Arial"/>
              <a:buChar char="•"/>
            </a:pPr>
            <a:r>
              <a:rPr lang="en-US" sz="2100">
                <a:solidFill>
                  <a:srgbClr val="15193E"/>
                </a:solidFill>
                <a:latin typeface="Codec Pro"/>
                <a:ea typeface="Codec Pro"/>
                <a:cs typeface="Codec Pro"/>
                <a:sym typeface="Codec Pro"/>
              </a:rPr>
              <a:t>Supabase (PostgreSQL): Sirve como la solución principal para la gestión de datos. Es una plataforma de código abierto basada en PostgreSQL</a:t>
            </a:r>
          </a:p>
          <a:p>
            <a:pPr algn="l">
              <a:lnSpc>
                <a:spcPts val="2520"/>
              </a:lnSpc>
            </a:pPr>
          </a:p>
          <a:p>
            <a:pPr algn="l" marL="453390" indent="-226695" lvl="1">
              <a:lnSpc>
                <a:spcPts val="2520"/>
              </a:lnSpc>
              <a:buFont typeface="Arial"/>
              <a:buChar char="•"/>
            </a:pPr>
            <a:r>
              <a:rPr lang="en-US" sz="2100">
                <a:solidFill>
                  <a:srgbClr val="15193E"/>
                </a:solidFill>
                <a:latin typeface="Codec Pro"/>
                <a:ea typeface="Codec Pro"/>
                <a:cs typeface="Codec Pro"/>
                <a:sym typeface="Codec Pro"/>
              </a:rPr>
              <a:t>AWS (Amazon Web Services): Se considera como la futura solución para alojar la base de datos y otros servicios en la nube, garantizando alta disponibilidad, escalabilidad y seguridad a medida que el proyecto crezca.</a:t>
            </a:r>
          </a:p>
          <a:p>
            <a:pPr algn="l">
              <a:lnSpc>
                <a:spcPts val="2520"/>
              </a:lnSpc>
            </a:pPr>
          </a:p>
          <a:p>
            <a:pPr algn="l" marL="453390" indent="-226695" lvl="1">
              <a:lnSpc>
                <a:spcPts val="2520"/>
              </a:lnSpc>
              <a:buFont typeface="Arial"/>
              <a:buChar char="•"/>
            </a:pPr>
            <a:r>
              <a:rPr lang="en-US" sz="2100">
                <a:solidFill>
                  <a:srgbClr val="15193E"/>
                </a:solidFill>
                <a:latin typeface="Codec Pro"/>
                <a:ea typeface="Codec Pro"/>
                <a:cs typeface="Codec Pro"/>
                <a:sym typeface="Codec Pro"/>
              </a:rPr>
              <a:t>Visual Studio Code (VS Code): Este editor de código se emplea para el desarrollo del proyecto. Su soporte para múltiples lenguajes, extensiones y herramientas integradas hace que sea una opción ideal para un flujo de trabajo eficiente y organizado.</a:t>
            </a:r>
          </a:p>
          <a:p>
            <a:pPr algn="l">
              <a:lnSpc>
                <a:spcPts val="2520"/>
              </a:lnSpc>
            </a:pPr>
          </a:p>
        </p:txBody>
      </p:sp>
      <p:sp>
        <p:nvSpPr>
          <p:cNvPr name="TextBox 15" id="15"/>
          <p:cNvSpPr txBox="true"/>
          <p:nvPr/>
        </p:nvSpPr>
        <p:spPr>
          <a:xfrm rot="0">
            <a:off x="8212536" y="688974"/>
            <a:ext cx="7247967" cy="1308101"/>
          </a:xfrm>
          <a:prstGeom prst="rect">
            <a:avLst/>
          </a:prstGeom>
        </p:spPr>
        <p:txBody>
          <a:bodyPr anchor="t" rtlCol="false" tIns="0" lIns="0" bIns="0" rIns="0">
            <a:spAutoFit/>
          </a:bodyPr>
          <a:lstStyle/>
          <a:p>
            <a:pPr algn="l">
              <a:lnSpc>
                <a:spcPts val="4700"/>
              </a:lnSpc>
            </a:pPr>
            <a:r>
              <a:rPr lang="en-US" sz="5000" b="true">
                <a:solidFill>
                  <a:srgbClr val="FFB02C"/>
                </a:solidFill>
                <a:latin typeface="Codec Pro Bold"/>
                <a:ea typeface="Codec Pro Bold"/>
                <a:cs typeface="Codec Pro Bold"/>
                <a:sym typeface="Codec Pro Bold"/>
              </a:rPr>
              <a:t>SERVICIOS Y TECNOLOGÍAS </a:t>
            </a:r>
          </a:p>
        </p:txBody>
      </p:sp>
      <p:sp>
        <p:nvSpPr>
          <p:cNvPr name="Freeform 16" id="16"/>
          <p:cNvSpPr/>
          <p:nvPr/>
        </p:nvSpPr>
        <p:spPr>
          <a:xfrm flipH="false" flipV="false" rot="0">
            <a:off x="15207153" y="809032"/>
            <a:ext cx="923753" cy="1029887"/>
          </a:xfrm>
          <a:custGeom>
            <a:avLst/>
            <a:gdLst/>
            <a:ahLst/>
            <a:cxnLst/>
            <a:rect r="r" b="b" t="t" l="l"/>
            <a:pathLst>
              <a:path h="1029887" w="923753">
                <a:moveTo>
                  <a:pt x="0" y="0"/>
                </a:moveTo>
                <a:lnTo>
                  <a:pt x="923753" y="0"/>
                </a:lnTo>
                <a:lnTo>
                  <a:pt x="923753" y="1029886"/>
                </a:lnTo>
                <a:lnTo>
                  <a:pt x="0" y="1029886"/>
                </a:lnTo>
                <a:lnTo>
                  <a:pt x="0" y="0"/>
                </a:lnTo>
                <a:close/>
              </a:path>
            </a:pathLst>
          </a:custGeom>
          <a:blipFill>
            <a:blip r:embed="rId11"/>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4E5EC"/>
        </a:solidFill>
      </p:bgPr>
    </p:bg>
    <p:spTree>
      <p:nvGrpSpPr>
        <p:cNvPr id="1" name=""/>
        <p:cNvGrpSpPr/>
        <p:nvPr/>
      </p:nvGrpSpPr>
      <p:grpSpPr>
        <a:xfrm>
          <a:off x="0" y="0"/>
          <a:ext cx="0" cy="0"/>
          <a:chOff x="0" y="0"/>
          <a:chExt cx="0" cy="0"/>
        </a:xfrm>
      </p:grpSpPr>
      <p:sp>
        <p:nvSpPr>
          <p:cNvPr name="Freeform 2" id="2"/>
          <p:cNvSpPr/>
          <p:nvPr/>
        </p:nvSpPr>
        <p:spPr>
          <a:xfrm flipH="false" flipV="false" rot="0">
            <a:off x="10720624" y="0"/>
            <a:ext cx="7668455" cy="10401374"/>
          </a:xfrm>
          <a:custGeom>
            <a:avLst/>
            <a:gdLst/>
            <a:ahLst/>
            <a:cxnLst/>
            <a:rect r="r" b="b" t="t" l="l"/>
            <a:pathLst>
              <a:path h="10401374" w="7668455">
                <a:moveTo>
                  <a:pt x="0" y="0"/>
                </a:moveTo>
                <a:lnTo>
                  <a:pt x="7668455" y="0"/>
                </a:lnTo>
                <a:lnTo>
                  <a:pt x="7668455" y="10401374"/>
                </a:lnTo>
                <a:lnTo>
                  <a:pt x="0" y="10401374"/>
                </a:lnTo>
                <a:lnTo>
                  <a:pt x="0" y="0"/>
                </a:lnTo>
                <a:close/>
              </a:path>
            </a:pathLst>
          </a:custGeom>
          <a:blipFill>
            <a:blip r:embed="rId2">
              <a:extLst>
                <a:ext uri="{96DAC541-7B7A-43D3-8B79-37D633B846F1}">
                  <asvg:svgBlip xmlns:asvg="http://schemas.microsoft.com/office/drawing/2016/SVG/main" r:embed="rId3"/>
                </a:ext>
              </a:extLst>
            </a:blip>
            <a:stretch>
              <a:fillRect l="0" t="0" r="-35638" b="0"/>
            </a:stretch>
          </a:blipFill>
        </p:spPr>
      </p:sp>
      <p:sp>
        <p:nvSpPr>
          <p:cNvPr name="Freeform 3" id="3"/>
          <p:cNvSpPr/>
          <p:nvPr/>
        </p:nvSpPr>
        <p:spPr>
          <a:xfrm flipH="false" flipV="false" rot="0">
            <a:off x="-139536" y="-549566"/>
            <a:ext cx="2789693" cy="1658599"/>
          </a:xfrm>
          <a:custGeom>
            <a:avLst/>
            <a:gdLst/>
            <a:ahLst/>
            <a:cxnLst/>
            <a:rect r="r" b="b" t="t" l="l"/>
            <a:pathLst>
              <a:path h="1658599" w="2789693">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14315" y="479227"/>
            <a:ext cx="2789693" cy="1658599"/>
          </a:xfrm>
          <a:custGeom>
            <a:avLst/>
            <a:gdLst/>
            <a:ahLst/>
            <a:cxnLst/>
            <a:rect r="r" b="b" t="t" l="l"/>
            <a:pathLst>
              <a:path h="1658599" w="2789693">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0792" y="-422617"/>
            <a:ext cx="2362646" cy="1404701"/>
          </a:xfrm>
          <a:custGeom>
            <a:avLst/>
            <a:gdLst/>
            <a:ahLst/>
            <a:cxnLst/>
            <a:rect r="r" b="b" t="t" l="l"/>
            <a:pathLst>
              <a:path h="1404701" w="2362646">
                <a:moveTo>
                  <a:pt x="0" y="0"/>
                </a:moveTo>
                <a:lnTo>
                  <a:pt x="2362647" y="0"/>
                </a:lnTo>
                <a:lnTo>
                  <a:pt x="2362647" y="1404701"/>
                </a:lnTo>
                <a:lnTo>
                  <a:pt x="0" y="14047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true" rot="0">
            <a:off x="-139536" y="9177967"/>
            <a:ext cx="2789693" cy="1658599"/>
          </a:xfrm>
          <a:custGeom>
            <a:avLst/>
            <a:gdLst/>
            <a:ahLst/>
            <a:cxnLst/>
            <a:rect r="r" b="b" t="t" l="l"/>
            <a:pathLst>
              <a:path h="1658599" w="2789693">
                <a:moveTo>
                  <a:pt x="0" y="1658599"/>
                </a:moveTo>
                <a:lnTo>
                  <a:pt x="2789693" y="1658599"/>
                </a:lnTo>
                <a:lnTo>
                  <a:pt x="2789693" y="0"/>
                </a:lnTo>
                <a:lnTo>
                  <a:pt x="0" y="0"/>
                </a:lnTo>
                <a:lnTo>
                  <a:pt x="0" y="165859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true" rot="0">
            <a:off x="-1214315" y="8234368"/>
            <a:ext cx="2789693" cy="1658599"/>
          </a:xfrm>
          <a:custGeom>
            <a:avLst/>
            <a:gdLst/>
            <a:ahLst/>
            <a:cxnLst/>
            <a:rect r="r" b="b" t="t" l="l"/>
            <a:pathLst>
              <a:path h="1658599" w="2789693">
                <a:moveTo>
                  <a:pt x="0" y="1658599"/>
                </a:moveTo>
                <a:lnTo>
                  <a:pt x="2789693" y="1658599"/>
                </a:lnTo>
                <a:lnTo>
                  <a:pt x="2789693" y="0"/>
                </a:lnTo>
                <a:lnTo>
                  <a:pt x="0" y="0"/>
                </a:lnTo>
                <a:lnTo>
                  <a:pt x="0" y="165859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true" rot="0">
            <a:off x="-1000792" y="9238143"/>
            <a:ext cx="2362646" cy="1404701"/>
          </a:xfrm>
          <a:custGeom>
            <a:avLst/>
            <a:gdLst/>
            <a:ahLst/>
            <a:cxnLst/>
            <a:rect r="r" b="b" t="t" l="l"/>
            <a:pathLst>
              <a:path h="1404701" w="2362646">
                <a:moveTo>
                  <a:pt x="0" y="1404701"/>
                </a:moveTo>
                <a:lnTo>
                  <a:pt x="2362647" y="1404701"/>
                </a:lnTo>
                <a:lnTo>
                  <a:pt x="2362647" y="0"/>
                </a:lnTo>
                <a:lnTo>
                  <a:pt x="0" y="0"/>
                </a:lnTo>
                <a:lnTo>
                  <a:pt x="0" y="1404701"/>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891388" y="3119403"/>
            <a:ext cx="7261858" cy="4084795"/>
          </a:xfrm>
          <a:custGeom>
            <a:avLst/>
            <a:gdLst/>
            <a:ahLst/>
            <a:cxnLst/>
            <a:rect r="r" b="b" t="t" l="l"/>
            <a:pathLst>
              <a:path h="4084795" w="7261858">
                <a:moveTo>
                  <a:pt x="0" y="0"/>
                </a:moveTo>
                <a:lnTo>
                  <a:pt x="7261857" y="0"/>
                </a:lnTo>
                <a:lnTo>
                  <a:pt x="7261857" y="4084795"/>
                </a:lnTo>
                <a:lnTo>
                  <a:pt x="0" y="4084795"/>
                </a:lnTo>
                <a:lnTo>
                  <a:pt x="0" y="0"/>
                </a:lnTo>
                <a:close/>
              </a:path>
            </a:pathLst>
          </a:custGeom>
          <a:blipFill>
            <a:blip r:embed="rId6"/>
            <a:stretch>
              <a:fillRect l="0" t="0" r="0" b="0"/>
            </a:stretch>
          </a:blipFill>
        </p:spPr>
      </p:sp>
      <p:sp>
        <p:nvSpPr>
          <p:cNvPr name="TextBox 10" id="10"/>
          <p:cNvSpPr txBox="true"/>
          <p:nvPr/>
        </p:nvSpPr>
        <p:spPr>
          <a:xfrm rot="0">
            <a:off x="2608172" y="1472259"/>
            <a:ext cx="7536537" cy="717551"/>
          </a:xfrm>
          <a:prstGeom prst="rect">
            <a:avLst/>
          </a:prstGeom>
        </p:spPr>
        <p:txBody>
          <a:bodyPr anchor="t" rtlCol="false" tIns="0" lIns="0" bIns="0" rIns="0">
            <a:spAutoFit/>
          </a:bodyPr>
          <a:lstStyle/>
          <a:p>
            <a:pPr algn="l">
              <a:lnSpc>
                <a:spcPts val="4700"/>
              </a:lnSpc>
            </a:pPr>
            <a:r>
              <a:rPr lang="en-US" sz="5000" b="true">
                <a:solidFill>
                  <a:srgbClr val="FFB02C"/>
                </a:solidFill>
                <a:latin typeface="Codec Pro Bold"/>
                <a:ea typeface="Codec Pro Bold"/>
                <a:cs typeface="Codec Pro Bold"/>
                <a:sym typeface="Codec Pro Bold"/>
              </a:rPr>
              <a:t>FACTIBILIDAD TÉCNICA</a:t>
            </a:r>
          </a:p>
        </p:txBody>
      </p:sp>
      <p:sp>
        <p:nvSpPr>
          <p:cNvPr name="TextBox 11" id="11"/>
          <p:cNvSpPr txBox="true"/>
          <p:nvPr/>
        </p:nvSpPr>
        <p:spPr>
          <a:xfrm rot="0">
            <a:off x="2608172" y="2390775"/>
            <a:ext cx="6702926" cy="7896225"/>
          </a:xfrm>
          <a:prstGeom prst="rect">
            <a:avLst/>
          </a:prstGeom>
        </p:spPr>
        <p:txBody>
          <a:bodyPr anchor="t" rtlCol="false" tIns="0" lIns="0" bIns="0" rIns="0">
            <a:spAutoFit/>
          </a:bodyPr>
          <a:lstStyle/>
          <a:p>
            <a:pPr algn="l">
              <a:lnSpc>
                <a:spcPts val="2520"/>
              </a:lnSpc>
            </a:pPr>
            <a:r>
              <a:rPr lang="en-US" sz="2100">
                <a:solidFill>
                  <a:srgbClr val="15193E"/>
                </a:solidFill>
                <a:latin typeface="Codec Pro"/>
                <a:ea typeface="Codec Pro"/>
                <a:cs typeface="Codec Pro"/>
                <a:sym typeface="Codec Pro"/>
              </a:rPr>
              <a:t>La razón por la que decidimos utilizar estas aplicaciones es por las siguientes razones:</a:t>
            </a:r>
          </a:p>
          <a:p>
            <a:pPr algn="l">
              <a:lnSpc>
                <a:spcPts val="2520"/>
              </a:lnSpc>
            </a:pPr>
          </a:p>
          <a:p>
            <a:pPr algn="l" marL="453390" indent="-226695" lvl="1">
              <a:lnSpc>
                <a:spcPts val="2520"/>
              </a:lnSpc>
              <a:buFont typeface="Arial"/>
              <a:buChar char="•"/>
            </a:pPr>
            <a:r>
              <a:rPr lang="en-US" sz="2100">
                <a:solidFill>
                  <a:srgbClr val="15193E"/>
                </a:solidFill>
                <a:latin typeface="Codec Pro"/>
                <a:ea typeface="Codec Pro"/>
                <a:cs typeface="Codec Pro"/>
                <a:sym typeface="Codec Pro"/>
              </a:rPr>
              <a:t>React Native: Este framework permite desarrollar aplicaciones móviles para iOS y Android utilizando un único código base, lo que optimiza los tiempos y recursos. Además, ofrece un excelente rendimiento y una experiencia de usuario cercana a las aplicaciones nativas.</a:t>
            </a:r>
          </a:p>
          <a:p>
            <a:pPr algn="l">
              <a:lnSpc>
                <a:spcPts val="2520"/>
              </a:lnSpc>
            </a:pPr>
          </a:p>
          <a:p>
            <a:pPr algn="l" marL="453390" indent="-226695" lvl="1">
              <a:lnSpc>
                <a:spcPts val="2520"/>
              </a:lnSpc>
              <a:buFont typeface="Arial"/>
              <a:buChar char="•"/>
            </a:pPr>
            <a:r>
              <a:rPr lang="en-US" sz="2100">
                <a:solidFill>
                  <a:srgbClr val="15193E"/>
                </a:solidFill>
                <a:latin typeface="Codec Pro"/>
                <a:ea typeface="Codec Pro"/>
                <a:cs typeface="Codec Pro"/>
                <a:sym typeface="Codec Pro"/>
              </a:rPr>
              <a:t>Expo CLI: Facilita el proceso de desarrollo y pruebas al proporcionar herramientas preconfiguradas y un entorno simplificado, eliminando la complejidad de configurar un entorno de desarrollo nativo.</a:t>
            </a:r>
          </a:p>
          <a:p>
            <a:pPr algn="l">
              <a:lnSpc>
                <a:spcPts val="2520"/>
              </a:lnSpc>
            </a:pPr>
          </a:p>
          <a:p>
            <a:pPr algn="l" marL="453390" indent="-226695" lvl="1">
              <a:lnSpc>
                <a:spcPts val="2520"/>
              </a:lnSpc>
              <a:buFont typeface="Arial"/>
              <a:buChar char="•"/>
            </a:pPr>
            <a:r>
              <a:rPr lang="en-US" sz="2100">
                <a:solidFill>
                  <a:srgbClr val="15193E"/>
                </a:solidFill>
                <a:latin typeface="Codec Pro"/>
                <a:ea typeface="Codec Pro"/>
                <a:cs typeface="Codec Pro"/>
                <a:sym typeface="Codec Pro"/>
              </a:rPr>
              <a:t>Supabase (PostgreSQL): Elegimos esta plataforma por su capacidad para gestionar bases de datos en tiempo real, autenticación y almacenamiento, todo integrado en una solución de código abierto y basada en PostgreSQL, que es robusta y ampliamente utilizada en la industria.</a:t>
            </a:r>
          </a:p>
          <a:p>
            <a:pPr algn="l">
              <a:lnSpc>
                <a:spcPts val="2520"/>
              </a:lnSpc>
            </a:pPr>
          </a:p>
          <a:p>
            <a:pPr algn="l">
              <a:lnSpc>
                <a:spcPts val="2520"/>
              </a:lnSpc>
            </a:pPr>
          </a:p>
        </p:txBody>
      </p:sp>
      <p:sp>
        <p:nvSpPr>
          <p:cNvPr name="Freeform 12" id="12"/>
          <p:cNvSpPr/>
          <p:nvPr/>
        </p:nvSpPr>
        <p:spPr>
          <a:xfrm flipH="false" flipV="false" rot="0">
            <a:off x="1361855" y="1149589"/>
            <a:ext cx="933023" cy="1040221"/>
          </a:xfrm>
          <a:custGeom>
            <a:avLst/>
            <a:gdLst/>
            <a:ahLst/>
            <a:cxnLst/>
            <a:rect r="r" b="b" t="t" l="l"/>
            <a:pathLst>
              <a:path h="1040221" w="933023">
                <a:moveTo>
                  <a:pt x="0" y="0"/>
                </a:moveTo>
                <a:lnTo>
                  <a:pt x="933022" y="0"/>
                </a:lnTo>
                <a:lnTo>
                  <a:pt x="933022" y="1040221"/>
                </a:lnTo>
                <a:lnTo>
                  <a:pt x="0" y="1040221"/>
                </a:lnTo>
                <a:lnTo>
                  <a:pt x="0" y="0"/>
                </a:lnTo>
                <a:close/>
              </a:path>
            </a:pathLst>
          </a:custGeom>
          <a:blipFill>
            <a:blip r:embed="rId7"/>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4E5EC"/>
        </a:solidFill>
      </p:bgPr>
    </p:bg>
    <p:spTree>
      <p:nvGrpSpPr>
        <p:cNvPr id="1" name=""/>
        <p:cNvGrpSpPr/>
        <p:nvPr/>
      </p:nvGrpSpPr>
      <p:grpSpPr>
        <a:xfrm>
          <a:off x="0" y="0"/>
          <a:ext cx="0" cy="0"/>
          <a:chOff x="0" y="0"/>
          <a:chExt cx="0" cy="0"/>
        </a:xfrm>
      </p:grpSpPr>
      <p:sp>
        <p:nvSpPr>
          <p:cNvPr name="Freeform 2" id="2"/>
          <p:cNvSpPr/>
          <p:nvPr/>
        </p:nvSpPr>
        <p:spPr>
          <a:xfrm flipH="false" flipV="false" rot="0">
            <a:off x="-34068" y="-57187"/>
            <a:ext cx="7668455" cy="10401374"/>
          </a:xfrm>
          <a:custGeom>
            <a:avLst/>
            <a:gdLst/>
            <a:ahLst/>
            <a:cxnLst/>
            <a:rect r="r" b="b" t="t" l="l"/>
            <a:pathLst>
              <a:path h="10401374" w="7668455">
                <a:moveTo>
                  <a:pt x="0" y="0"/>
                </a:moveTo>
                <a:lnTo>
                  <a:pt x="7668456" y="0"/>
                </a:lnTo>
                <a:lnTo>
                  <a:pt x="7668456" y="10401374"/>
                </a:lnTo>
                <a:lnTo>
                  <a:pt x="0" y="10401374"/>
                </a:lnTo>
                <a:lnTo>
                  <a:pt x="0" y="0"/>
                </a:lnTo>
                <a:close/>
              </a:path>
            </a:pathLst>
          </a:custGeom>
          <a:blipFill>
            <a:blip r:embed="rId2">
              <a:extLst>
                <a:ext uri="{96DAC541-7B7A-43D3-8B79-37D633B846F1}">
                  <asvg:svgBlip xmlns:asvg="http://schemas.microsoft.com/office/drawing/2016/SVG/main" r:embed="rId3"/>
                </a:ext>
              </a:extLst>
            </a:blip>
            <a:stretch>
              <a:fillRect l="0" t="0" r="-35638" b="0"/>
            </a:stretch>
          </a:blipFill>
        </p:spPr>
      </p:sp>
      <p:sp>
        <p:nvSpPr>
          <p:cNvPr name="Freeform 3" id="3"/>
          <p:cNvSpPr/>
          <p:nvPr/>
        </p:nvSpPr>
        <p:spPr>
          <a:xfrm flipH="false" flipV="false" rot="0">
            <a:off x="16024361" y="-770923"/>
            <a:ext cx="2789693" cy="1658599"/>
          </a:xfrm>
          <a:custGeom>
            <a:avLst/>
            <a:gdLst/>
            <a:ahLst/>
            <a:cxnLst/>
            <a:rect r="r" b="b" t="t" l="l"/>
            <a:pathLst>
              <a:path h="1658599" w="2789693">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130906" y="283261"/>
            <a:ext cx="2789693" cy="1658599"/>
          </a:xfrm>
          <a:custGeom>
            <a:avLst/>
            <a:gdLst/>
            <a:ahLst/>
            <a:cxnLst/>
            <a:rect r="r" b="b" t="t" l="l"/>
            <a:pathLst>
              <a:path h="1658599" w="2789693">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163106" y="-643973"/>
            <a:ext cx="2362646" cy="1404701"/>
          </a:xfrm>
          <a:custGeom>
            <a:avLst/>
            <a:gdLst/>
            <a:ahLst/>
            <a:cxnLst/>
            <a:rect r="r" b="b" t="t" l="l"/>
            <a:pathLst>
              <a:path h="1404701" w="2362646">
                <a:moveTo>
                  <a:pt x="0" y="0"/>
                </a:moveTo>
                <a:lnTo>
                  <a:pt x="2362646" y="0"/>
                </a:lnTo>
                <a:lnTo>
                  <a:pt x="2362646" y="1404700"/>
                </a:lnTo>
                <a:lnTo>
                  <a:pt x="0" y="14047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true" rot="0">
            <a:off x="17793787" y="9929500"/>
            <a:ext cx="2789693" cy="1658599"/>
          </a:xfrm>
          <a:custGeom>
            <a:avLst/>
            <a:gdLst/>
            <a:ahLst/>
            <a:cxnLst/>
            <a:rect r="r" b="b" t="t" l="l"/>
            <a:pathLst>
              <a:path h="1658599" w="2789693">
                <a:moveTo>
                  <a:pt x="0" y="1658599"/>
                </a:moveTo>
                <a:lnTo>
                  <a:pt x="2789693" y="1658599"/>
                </a:lnTo>
                <a:lnTo>
                  <a:pt x="2789693" y="0"/>
                </a:lnTo>
                <a:lnTo>
                  <a:pt x="0" y="0"/>
                </a:lnTo>
                <a:lnTo>
                  <a:pt x="0" y="165859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true" rot="0">
            <a:off x="16719008" y="8985901"/>
            <a:ext cx="2789693" cy="1658599"/>
          </a:xfrm>
          <a:custGeom>
            <a:avLst/>
            <a:gdLst/>
            <a:ahLst/>
            <a:cxnLst/>
            <a:rect r="r" b="b" t="t" l="l"/>
            <a:pathLst>
              <a:path h="1658599" w="2789693">
                <a:moveTo>
                  <a:pt x="0" y="1658599"/>
                </a:moveTo>
                <a:lnTo>
                  <a:pt x="2789693" y="1658599"/>
                </a:lnTo>
                <a:lnTo>
                  <a:pt x="2789693" y="0"/>
                </a:lnTo>
                <a:lnTo>
                  <a:pt x="0" y="0"/>
                </a:lnTo>
                <a:lnTo>
                  <a:pt x="0" y="165859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true" rot="0">
            <a:off x="16932531" y="9989676"/>
            <a:ext cx="2362646" cy="1404701"/>
          </a:xfrm>
          <a:custGeom>
            <a:avLst/>
            <a:gdLst/>
            <a:ahLst/>
            <a:cxnLst/>
            <a:rect r="r" b="b" t="t" l="l"/>
            <a:pathLst>
              <a:path h="1404701" w="2362646">
                <a:moveTo>
                  <a:pt x="0" y="1404701"/>
                </a:moveTo>
                <a:lnTo>
                  <a:pt x="2362647" y="1404701"/>
                </a:lnTo>
                <a:lnTo>
                  <a:pt x="2362647" y="0"/>
                </a:lnTo>
                <a:lnTo>
                  <a:pt x="0" y="0"/>
                </a:lnTo>
                <a:lnTo>
                  <a:pt x="0" y="1404701"/>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79194" y="2675689"/>
            <a:ext cx="7241932" cy="4734413"/>
          </a:xfrm>
          <a:custGeom>
            <a:avLst/>
            <a:gdLst/>
            <a:ahLst/>
            <a:cxnLst/>
            <a:rect r="r" b="b" t="t" l="l"/>
            <a:pathLst>
              <a:path h="4734413" w="7241932">
                <a:moveTo>
                  <a:pt x="0" y="0"/>
                </a:moveTo>
                <a:lnTo>
                  <a:pt x="7241932" y="0"/>
                </a:lnTo>
                <a:lnTo>
                  <a:pt x="7241932" y="4734413"/>
                </a:lnTo>
                <a:lnTo>
                  <a:pt x="0" y="4734413"/>
                </a:lnTo>
                <a:lnTo>
                  <a:pt x="0" y="0"/>
                </a:lnTo>
                <a:close/>
              </a:path>
            </a:pathLst>
          </a:custGeom>
          <a:blipFill>
            <a:blip r:embed="rId6"/>
            <a:stretch>
              <a:fillRect l="0" t="0" r="0" b="0"/>
            </a:stretch>
          </a:blipFill>
        </p:spPr>
      </p:sp>
      <p:sp>
        <p:nvSpPr>
          <p:cNvPr name="TextBox 10" id="10"/>
          <p:cNvSpPr txBox="true"/>
          <p:nvPr/>
        </p:nvSpPr>
        <p:spPr>
          <a:xfrm rot="0">
            <a:off x="8597434" y="393699"/>
            <a:ext cx="4593107" cy="1308101"/>
          </a:xfrm>
          <a:prstGeom prst="rect">
            <a:avLst/>
          </a:prstGeom>
        </p:spPr>
        <p:txBody>
          <a:bodyPr anchor="t" rtlCol="false" tIns="0" lIns="0" bIns="0" rIns="0">
            <a:spAutoFit/>
          </a:bodyPr>
          <a:lstStyle/>
          <a:p>
            <a:pPr algn="l">
              <a:lnSpc>
                <a:spcPts val="4700"/>
              </a:lnSpc>
            </a:pPr>
            <a:r>
              <a:rPr lang="en-US" sz="5000" b="true">
                <a:solidFill>
                  <a:srgbClr val="FFB02C"/>
                </a:solidFill>
                <a:latin typeface="Codec Pro Bold"/>
                <a:ea typeface="Codec Pro Bold"/>
                <a:cs typeface="Codec Pro Bold"/>
                <a:sym typeface="Codec Pro Bold"/>
              </a:rPr>
              <a:t>FACTIBILIDAD OPERACIONAL</a:t>
            </a:r>
          </a:p>
        </p:txBody>
      </p:sp>
      <p:sp>
        <p:nvSpPr>
          <p:cNvPr name="TextBox 11" id="11"/>
          <p:cNvSpPr txBox="true"/>
          <p:nvPr/>
        </p:nvSpPr>
        <p:spPr>
          <a:xfrm rot="0">
            <a:off x="8383289" y="2399197"/>
            <a:ext cx="7961140" cy="7267575"/>
          </a:xfrm>
          <a:prstGeom prst="rect">
            <a:avLst/>
          </a:prstGeom>
        </p:spPr>
        <p:txBody>
          <a:bodyPr anchor="t" rtlCol="false" tIns="0" lIns="0" bIns="0" rIns="0">
            <a:spAutoFit/>
          </a:bodyPr>
          <a:lstStyle/>
          <a:p>
            <a:pPr algn="l" marL="453390" indent="-226695" lvl="1">
              <a:lnSpc>
                <a:spcPts val="2520"/>
              </a:lnSpc>
              <a:buFont typeface="Arial"/>
              <a:buChar char="•"/>
            </a:pPr>
            <a:r>
              <a:rPr lang="en-US" sz="2100">
                <a:solidFill>
                  <a:srgbClr val="15193E"/>
                </a:solidFill>
                <a:latin typeface="Codec Pro"/>
                <a:ea typeface="Codec Pro"/>
                <a:cs typeface="Codec Pro"/>
                <a:sym typeface="Codec Pro"/>
              </a:rPr>
              <a:t>La utilización de Supabase es factible ya que es de uso gratuito.</a:t>
            </a:r>
          </a:p>
          <a:p>
            <a:pPr algn="l">
              <a:lnSpc>
                <a:spcPts val="2520"/>
              </a:lnSpc>
            </a:pPr>
          </a:p>
          <a:p>
            <a:pPr algn="l" marL="453390" indent="-226695" lvl="1">
              <a:lnSpc>
                <a:spcPts val="2520"/>
              </a:lnSpc>
              <a:buFont typeface="Arial"/>
              <a:buChar char="•"/>
            </a:pPr>
            <a:r>
              <a:rPr lang="en-US" sz="2100">
                <a:solidFill>
                  <a:srgbClr val="15193E"/>
                </a:solidFill>
                <a:latin typeface="Codec Pro"/>
                <a:ea typeface="Codec Pro"/>
                <a:cs typeface="Codec Pro"/>
                <a:sym typeface="Codec Pro"/>
              </a:rPr>
              <a:t>Futuramente </a:t>
            </a:r>
            <a:r>
              <a:rPr lang="en-US" sz="2100">
                <a:solidFill>
                  <a:srgbClr val="15193E"/>
                </a:solidFill>
                <a:latin typeface="Codec Pro"/>
                <a:ea typeface="Codec Pro"/>
                <a:cs typeface="Codec Pro"/>
                <a:sym typeface="Codec Pro"/>
              </a:rPr>
              <a:t>se tiene contemplado migrar a una base de datos en la nube con los recursos para soportar hasta 10.000 usuarios, junto con los post, likes, comentarios, etc. Esta base de datos contemplada es fácil de mantener, a la vez que cuenta con un costo bajo.</a:t>
            </a:r>
          </a:p>
          <a:p>
            <a:pPr algn="l">
              <a:lnSpc>
                <a:spcPts val="2520"/>
              </a:lnSpc>
            </a:pPr>
          </a:p>
          <a:p>
            <a:pPr algn="l" marL="453390" indent="-226695" lvl="1">
              <a:lnSpc>
                <a:spcPts val="2520"/>
              </a:lnSpc>
              <a:buFont typeface="Arial"/>
              <a:buChar char="•"/>
            </a:pPr>
            <a:r>
              <a:rPr lang="en-US" sz="2100">
                <a:solidFill>
                  <a:srgbClr val="15193E"/>
                </a:solidFill>
                <a:latin typeface="Codec Pro"/>
                <a:ea typeface="Codec Pro"/>
                <a:cs typeface="Codec Pro"/>
                <a:sym typeface="Codec Pro"/>
              </a:rPr>
              <a:t>El sistema necesita poco personal para ser administrado</a:t>
            </a:r>
          </a:p>
          <a:p>
            <a:pPr algn="l">
              <a:lnSpc>
                <a:spcPts val="2520"/>
              </a:lnSpc>
            </a:pPr>
          </a:p>
          <a:p>
            <a:pPr algn="l" marL="453390" indent="-226695" lvl="1">
              <a:lnSpc>
                <a:spcPts val="2520"/>
              </a:lnSpc>
              <a:buFont typeface="Arial"/>
              <a:buChar char="•"/>
            </a:pPr>
            <a:r>
              <a:rPr lang="en-US" sz="2100">
                <a:solidFill>
                  <a:srgbClr val="15193E"/>
                </a:solidFill>
                <a:latin typeface="Codec Pro"/>
                <a:ea typeface="Codec Pro"/>
                <a:cs typeface="Codec Pro"/>
                <a:sym typeface="Codec Pro"/>
              </a:rPr>
              <a:t>Al ser un sistema para una comunidad de nicho, es fácil de mantener  en términos de administración.</a:t>
            </a:r>
          </a:p>
          <a:p>
            <a:pPr algn="l">
              <a:lnSpc>
                <a:spcPts val="2520"/>
              </a:lnSpc>
            </a:pPr>
          </a:p>
          <a:p>
            <a:pPr algn="l" marL="453390" indent="-226695" lvl="1">
              <a:lnSpc>
                <a:spcPts val="2520"/>
              </a:lnSpc>
              <a:buFont typeface="Arial"/>
              <a:buChar char="•"/>
            </a:pPr>
            <a:r>
              <a:rPr lang="en-US" sz="2100">
                <a:solidFill>
                  <a:srgbClr val="15193E"/>
                </a:solidFill>
                <a:latin typeface="Codec Pro"/>
                <a:ea typeface="Codec Pro"/>
                <a:cs typeface="Codec Pro"/>
                <a:sym typeface="Codec Pro"/>
              </a:rPr>
              <a:t>Al estar nosotros a cargo, podremos darle soporte a la aplicación basándonos en la opinión y necesidades de la comunidad, manteniendo consciencia respecto a todo lo que sucede en el sistema.</a:t>
            </a:r>
          </a:p>
          <a:p>
            <a:pPr algn="l">
              <a:lnSpc>
                <a:spcPts val="2520"/>
              </a:lnSpc>
            </a:pPr>
          </a:p>
          <a:p>
            <a:pPr algn="l" marL="453390" indent="-226695" lvl="1">
              <a:lnSpc>
                <a:spcPts val="2520"/>
              </a:lnSpc>
              <a:buFont typeface="Arial"/>
              <a:buChar char="•"/>
            </a:pPr>
            <a:r>
              <a:rPr lang="en-US" sz="2100">
                <a:solidFill>
                  <a:srgbClr val="15193E"/>
                </a:solidFill>
                <a:latin typeface="Codec Pro"/>
                <a:ea typeface="Codec Pro"/>
                <a:cs typeface="Codec Pro"/>
                <a:sym typeface="Codec Pro"/>
              </a:rPr>
              <a:t>B</a:t>
            </a:r>
            <a:r>
              <a:rPr lang="en-US" sz="2100">
                <a:solidFill>
                  <a:srgbClr val="15193E"/>
                </a:solidFill>
                <a:latin typeface="Codec Pro"/>
                <a:ea typeface="Codec Pro"/>
                <a:cs typeface="Codec Pro"/>
                <a:sym typeface="Codec Pro"/>
              </a:rPr>
              <a:t>rindaremos este servicio como dueños de esta plataforma, lo que elimina problemas burocráticos.</a:t>
            </a:r>
          </a:p>
          <a:p>
            <a:pPr algn="l">
              <a:lnSpc>
                <a:spcPts val="2520"/>
              </a:lnSpc>
            </a:pPr>
          </a:p>
          <a:p>
            <a:pPr algn="l">
              <a:lnSpc>
                <a:spcPts val="2520"/>
              </a:lnSpc>
            </a:pPr>
          </a:p>
        </p:txBody>
      </p:sp>
      <p:sp>
        <p:nvSpPr>
          <p:cNvPr name="Freeform 12" id="12"/>
          <p:cNvSpPr/>
          <p:nvPr/>
        </p:nvSpPr>
        <p:spPr>
          <a:xfrm flipH="false" flipV="false" rot="0">
            <a:off x="15163106" y="760727"/>
            <a:ext cx="1016888" cy="1133722"/>
          </a:xfrm>
          <a:custGeom>
            <a:avLst/>
            <a:gdLst/>
            <a:ahLst/>
            <a:cxnLst/>
            <a:rect r="r" b="b" t="t" l="l"/>
            <a:pathLst>
              <a:path h="1133722" w="1016888">
                <a:moveTo>
                  <a:pt x="0" y="0"/>
                </a:moveTo>
                <a:lnTo>
                  <a:pt x="1016888" y="0"/>
                </a:lnTo>
                <a:lnTo>
                  <a:pt x="1016888" y="1133723"/>
                </a:lnTo>
                <a:lnTo>
                  <a:pt x="0" y="1133723"/>
                </a:lnTo>
                <a:lnTo>
                  <a:pt x="0" y="0"/>
                </a:lnTo>
                <a:close/>
              </a:path>
            </a:pathLst>
          </a:custGeom>
          <a:blipFill>
            <a:blip r:embed="rId7"/>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4E5EC"/>
        </a:solidFill>
      </p:bgPr>
    </p:bg>
    <p:spTree>
      <p:nvGrpSpPr>
        <p:cNvPr id="1" name=""/>
        <p:cNvGrpSpPr/>
        <p:nvPr/>
      </p:nvGrpSpPr>
      <p:grpSpPr>
        <a:xfrm>
          <a:off x="0" y="0"/>
          <a:ext cx="0" cy="0"/>
          <a:chOff x="0" y="0"/>
          <a:chExt cx="0" cy="0"/>
        </a:xfrm>
      </p:grpSpPr>
      <p:sp>
        <p:nvSpPr>
          <p:cNvPr name="Freeform 2" id="2"/>
          <p:cNvSpPr/>
          <p:nvPr/>
        </p:nvSpPr>
        <p:spPr>
          <a:xfrm flipH="false" flipV="false" rot="0">
            <a:off x="10720624" y="0"/>
            <a:ext cx="7668455" cy="10401374"/>
          </a:xfrm>
          <a:custGeom>
            <a:avLst/>
            <a:gdLst/>
            <a:ahLst/>
            <a:cxnLst/>
            <a:rect r="r" b="b" t="t" l="l"/>
            <a:pathLst>
              <a:path h="10401374" w="7668455">
                <a:moveTo>
                  <a:pt x="0" y="0"/>
                </a:moveTo>
                <a:lnTo>
                  <a:pt x="7668455" y="0"/>
                </a:lnTo>
                <a:lnTo>
                  <a:pt x="7668455" y="10401374"/>
                </a:lnTo>
                <a:lnTo>
                  <a:pt x="0" y="10401374"/>
                </a:lnTo>
                <a:lnTo>
                  <a:pt x="0" y="0"/>
                </a:lnTo>
                <a:close/>
              </a:path>
            </a:pathLst>
          </a:custGeom>
          <a:blipFill>
            <a:blip r:embed="rId2">
              <a:extLst>
                <a:ext uri="{96DAC541-7B7A-43D3-8B79-37D633B846F1}">
                  <asvg:svgBlip xmlns:asvg="http://schemas.microsoft.com/office/drawing/2016/SVG/main" r:embed="rId3"/>
                </a:ext>
              </a:extLst>
            </a:blip>
            <a:stretch>
              <a:fillRect l="0" t="0" r="-35638" b="0"/>
            </a:stretch>
          </a:blipFill>
        </p:spPr>
      </p:sp>
      <p:sp>
        <p:nvSpPr>
          <p:cNvPr name="Freeform 3" id="3"/>
          <p:cNvSpPr/>
          <p:nvPr/>
        </p:nvSpPr>
        <p:spPr>
          <a:xfrm flipH="false" flipV="false" rot="0">
            <a:off x="-139536" y="-549566"/>
            <a:ext cx="2789693" cy="1658599"/>
          </a:xfrm>
          <a:custGeom>
            <a:avLst/>
            <a:gdLst/>
            <a:ahLst/>
            <a:cxnLst/>
            <a:rect r="r" b="b" t="t" l="l"/>
            <a:pathLst>
              <a:path h="1658599" w="2789693">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14315" y="479227"/>
            <a:ext cx="2789693" cy="1658599"/>
          </a:xfrm>
          <a:custGeom>
            <a:avLst/>
            <a:gdLst/>
            <a:ahLst/>
            <a:cxnLst/>
            <a:rect r="r" b="b" t="t" l="l"/>
            <a:pathLst>
              <a:path h="1658599" w="2789693">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0792" y="-422617"/>
            <a:ext cx="2362646" cy="1404701"/>
          </a:xfrm>
          <a:custGeom>
            <a:avLst/>
            <a:gdLst/>
            <a:ahLst/>
            <a:cxnLst/>
            <a:rect r="r" b="b" t="t" l="l"/>
            <a:pathLst>
              <a:path h="1404701" w="2362646">
                <a:moveTo>
                  <a:pt x="0" y="0"/>
                </a:moveTo>
                <a:lnTo>
                  <a:pt x="2362647" y="0"/>
                </a:lnTo>
                <a:lnTo>
                  <a:pt x="2362647" y="1404701"/>
                </a:lnTo>
                <a:lnTo>
                  <a:pt x="0" y="14047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true" rot="0">
            <a:off x="-139536" y="9177967"/>
            <a:ext cx="2789693" cy="1658599"/>
          </a:xfrm>
          <a:custGeom>
            <a:avLst/>
            <a:gdLst/>
            <a:ahLst/>
            <a:cxnLst/>
            <a:rect r="r" b="b" t="t" l="l"/>
            <a:pathLst>
              <a:path h="1658599" w="2789693">
                <a:moveTo>
                  <a:pt x="0" y="1658599"/>
                </a:moveTo>
                <a:lnTo>
                  <a:pt x="2789693" y="1658599"/>
                </a:lnTo>
                <a:lnTo>
                  <a:pt x="2789693" y="0"/>
                </a:lnTo>
                <a:lnTo>
                  <a:pt x="0" y="0"/>
                </a:lnTo>
                <a:lnTo>
                  <a:pt x="0" y="165859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true" rot="0">
            <a:off x="-1214315" y="8234368"/>
            <a:ext cx="2789693" cy="1658599"/>
          </a:xfrm>
          <a:custGeom>
            <a:avLst/>
            <a:gdLst/>
            <a:ahLst/>
            <a:cxnLst/>
            <a:rect r="r" b="b" t="t" l="l"/>
            <a:pathLst>
              <a:path h="1658599" w="2789693">
                <a:moveTo>
                  <a:pt x="0" y="1658599"/>
                </a:moveTo>
                <a:lnTo>
                  <a:pt x="2789693" y="1658599"/>
                </a:lnTo>
                <a:lnTo>
                  <a:pt x="2789693" y="0"/>
                </a:lnTo>
                <a:lnTo>
                  <a:pt x="0" y="0"/>
                </a:lnTo>
                <a:lnTo>
                  <a:pt x="0" y="165859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true" rot="0">
            <a:off x="-1000792" y="9238143"/>
            <a:ext cx="2362646" cy="1404701"/>
          </a:xfrm>
          <a:custGeom>
            <a:avLst/>
            <a:gdLst/>
            <a:ahLst/>
            <a:cxnLst/>
            <a:rect r="r" b="b" t="t" l="l"/>
            <a:pathLst>
              <a:path h="1404701" w="2362646">
                <a:moveTo>
                  <a:pt x="0" y="1404701"/>
                </a:moveTo>
                <a:lnTo>
                  <a:pt x="2362647" y="1404701"/>
                </a:lnTo>
                <a:lnTo>
                  <a:pt x="2362647" y="0"/>
                </a:lnTo>
                <a:lnTo>
                  <a:pt x="0" y="0"/>
                </a:lnTo>
                <a:lnTo>
                  <a:pt x="0" y="1404701"/>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901599" y="3126931"/>
            <a:ext cx="7150882" cy="4147511"/>
          </a:xfrm>
          <a:custGeom>
            <a:avLst/>
            <a:gdLst/>
            <a:ahLst/>
            <a:cxnLst/>
            <a:rect r="r" b="b" t="t" l="l"/>
            <a:pathLst>
              <a:path h="4147511" w="7150882">
                <a:moveTo>
                  <a:pt x="0" y="0"/>
                </a:moveTo>
                <a:lnTo>
                  <a:pt x="7150881" y="0"/>
                </a:lnTo>
                <a:lnTo>
                  <a:pt x="7150881" y="4147512"/>
                </a:lnTo>
                <a:lnTo>
                  <a:pt x="0" y="4147512"/>
                </a:lnTo>
                <a:lnTo>
                  <a:pt x="0" y="0"/>
                </a:lnTo>
                <a:close/>
              </a:path>
            </a:pathLst>
          </a:custGeom>
          <a:blipFill>
            <a:blip r:embed="rId6"/>
            <a:stretch>
              <a:fillRect l="0" t="0" r="0" b="0"/>
            </a:stretch>
          </a:blipFill>
        </p:spPr>
      </p:sp>
      <p:sp>
        <p:nvSpPr>
          <p:cNvPr name="TextBox 10" id="10"/>
          <p:cNvSpPr txBox="true"/>
          <p:nvPr/>
        </p:nvSpPr>
        <p:spPr>
          <a:xfrm rot="0">
            <a:off x="3447293" y="264532"/>
            <a:ext cx="6476194" cy="717551"/>
          </a:xfrm>
          <a:prstGeom prst="rect">
            <a:avLst/>
          </a:prstGeom>
        </p:spPr>
        <p:txBody>
          <a:bodyPr anchor="t" rtlCol="false" tIns="0" lIns="0" bIns="0" rIns="0">
            <a:spAutoFit/>
          </a:bodyPr>
          <a:lstStyle/>
          <a:p>
            <a:pPr algn="l">
              <a:lnSpc>
                <a:spcPts val="4700"/>
              </a:lnSpc>
            </a:pPr>
            <a:r>
              <a:rPr lang="en-US" sz="5000" b="true">
                <a:solidFill>
                  <a:srgbClr val="FFB02C"/>
                </a:solidFill>
                <a:latin typeface="Codec Pro Bold"/>
                <a:ea typeface="Codec Pro Bold"/>
                <a:cs typeface="Codec Pro Bold"/>
                <a:sym typeface="Codec Pro Bold"/>
              </a:rPr>
              <a:t>FACTIBILIDAD LEGAL</a:t>
            </a:r>
          </a:p>
        </p:txBody>
      </p:sp>
      <p:sp>
        <p:nvSpPr>
          <p:cNvPr name="TextBox 11" id="11"/>
          <p:cNvSpPr txBox="true"/>
          <p:nvPr/>
        </p:nvSpPr>
        <p:spPr>
          <a:xfrm rot="0">
            <a:off x="2213323" y="1028522"/>
            <a:ext cx="8375734" cy="9172575"/>
          </a:xfrm>
          <a:prstGeom prst="rect">
            <a:avLst/>
          </a:prstGeom>
        </p:spPr>
        <p:txBody>
          <a:bodyPr anchor="t" rtlCol="false" tIns="0" lIns="0" bIns="0" rIns="0">
            <a:spAutoFit/>
          </a:bodyPr>
          <a:lstStyle/>
          <a:p>
            <a:pPr algn="l">
              <a:lnSpc>
                <a:spcPts val="2280"/>
              </a:lnSpc>
            </a:pPr>
            <a:r>
              <a:rPr lang="en-US" sz="1900">
                <a:solidFill>
                  <a:srgbClr val="15193E"/>
                </a:solidFill>
                <a:latin typeface="Codec Pro"/>
                <a:ea typeface="Codec Pro"/>
                <a:cs typeface="Codec Pro"/>
                <a:sym typeface="Codec Pro"/>
              </a:rPr>
              <a:t>1) Propiedad Intelectual y Uso de Marca:</a:t>
            </a:r>
          </a:p>
          <a:p>
            <a:pPr algn="l">
              <a:lnSpc>
                <a:spcPts val="2280"/>
              </a:lnSpc>
            </a:pPr>
          </a:p>
          <a:p>
            <a:pPr algn="l" marL="410211" indent="-205106" lvl="1">
              <a:lnSpc>
                <a:spcPts val="2280"/>
              </a:lnSpc>
              <a:buFont typeface="Arial"/>
              <a:buChar char="•"/>
            </a:pPr>
            <a:r>
              <a:rPr lang="en-US" sz="1900">
                <a:solidFill>
                  <a:srgbClr val="15193E"/>
                </a:solidFill>
                <a:latin typeface="Codec Pro"/>
                <a:ea typeface="Codec Pro"/>
                <a:cs typeface="Codec Pro"/>
                <a:sym typeface="Codec Pro"/>
              </a:rPr>
              <a:t>El proyecto no está afiliado oficialmente con FromSoftware o Bandai Namco .</a:t>
            </a:r>
          </a:p>
          <a:p>
            <a:pPr algn="l" marL="410211" indent="-205106" lvl="1">
              <a:lnSpc>
                <a:spcPts val="2280"/>
              </a:lnSpc>
              <a:buFont typeface="Arial"/>
              <a:buChar char="•"/>
            </a:pPr>
            <a:r>
              <a:rPr lang="en-US" sz="1900">
                <a:solidFill>
                  <a:srgbClr val="15193E"/>
                </a:solidFill>
                <a:latin typeface="Codec Pro"/>
                <a:ea typeface="Codec Pro"/>
                <a:cs typeface="Codec Pro"/>
                <a:sym typeface="Codec Pro"/>
              </a:rPr>
              <a:t>Reconocemos que Bandai Namco dispone de programas de licencias y patrocinio; en caso de ser necesario, se explorará obtener los permisos pertinentes.</a:t>
            </a:r>
          </a:p>
          <a:p>
            <a:pPr algn="l" marL="410211" indent="-205106" lvl="1">
              <a:lnSpc>
                <a:spcPts val="2280"/>
              </a:lnSpc>
              <a:buFont typeface="Arial"/>
              <a:buChar char="•"/>
            </a:pPr>
            <a:r>
              <a:rPr lang="en-US" sz="1900">
                <a:solidFill>
                  <a:srgbClr val="15193E"/>
                </a:solidFill>
                <a:latin typeface="Codec Pro"/>
                <a:ea typeface="Codec Pro"/>
                <a:cs typeface="Codec Pro"/>
                <a:sym typeface="Codec Pro"/>
              </a:rPr>
              <a:t>Evitamos el uso de contenido protegido por derechos de autor (imágenes, música, vídeos, textos, etc.) sin permiso explícito.</a:t>
            </a:r>
          </a:p>
          <a:p>
            <a:pPr algn="l" marL="410211" indent="-205106" lvl="1">
              <a:lnSpc>
                <a:spcPts val="2280"/>
              </a:lnSpc>
              <a:buFont typeface="Arial"/>
              <a:buChar char="•"/>
            </a:pPr>
            <a:r>
              <a:rPr lang="en-US" sz="1900">
                <a:solidFill>
                  <a:srgbClr val="15193E"/>
                </a:solidFill>
                <a:latin typeface="Codec Pro"/>
                <a:ea typeface="Codec Pro"/>
                <a:cs typeface="Codec Pro"/>
                <a:sym typeface="Codec Pro"/>
              </a:rPr>
              <a:t>Fomentamos el uso de contenido original y de creación propia por parte de los usuarios para evitar infracciones.</a:t>
            </a:r>
          </a:p>
          <a:p>
            <a:pPr algn="l">
              <a:lnSpc>
                <a:spcPts val="2280"/>
              </a:lnSpc>
            </a:pPr>
          </a:p>
          <a:p>
            <a:pPr algn="l">
              <a:lnSpc>
                <a:spcPts val="2280"/>
              </a:lnSpc>
            </a:pPr>
            <a:r>
              <a:rPr lang="en-US" sz="1900">
                <a:solidFill>
                  <a:srgbClr val="15193E"/>
                </a:solidFill>
                <a:latin typeface="Codec Pro"/>
                <a:ea typeface="Codec Pro"/>
                <a:cs typeface="Codec Pro"/>
                <a:sym typeface="Codec Pro"/>
              </a:rPr>
              <a:t>2) Se implementarán cláusulas de uso claras para proteger a la comunidad y garantizar una experiencia segura. Estos incluyen:</a:t>
            </a:r>
          </a:p>
          <a:p>
            <a:pPr algn="l">
              <a:lnSpc>
                <a:spcPts val="2280"/>
              </a:lnSpc>
            </a:pPr>
          </a:p>
          <a:p>
            <a:pPr algn="l" marL="410211" indent="-205106" lvl="1">
              <a:lnSpc>
                <a:spcPts val="2280"/>
              </a:lnSpc>
              <a:buFont typeface="Arial"/>
              <a:buChar char="•"/>
            </a:pPr>
            <a:r>
              <a:rPr lang="en-US" sz="1900">
                <a:solidFill>
                  <a:srgbClr val="15193E"/>
                </a:solidFill>
                <a:latin typeface="Codec Pro"/>
                <a:ea typeface="Codec Pro"/>
                <a:cs typeface="Codec Pro"/>
                <a:sym typeface="Codec Pro"/>
              </a:rPr>
              <a:t>Restricción de publicaciones que promueven incitación al odio, violencia, discriminación o contenido explícito no apto para la comunidad.</a:t>
            </a:r>
          </a:p>
          <a:p>
            <a:pPr algn="l" marL="410211" indent="-205106" lvl="1">
              <a:lnSpc>
                <a:spcPts val="2280"/>
              </a:lnSpc>
              <a:buFont typeface="Arial"/>
              <a:buChar char="•"/>
            </a:pPr>
            <a:r>
              <a:rPr lang="en-US" sz="1900">
                <a:solidFill>
                  <a:srgbClr val="15193E"/>
                </a:solidFill>
                <a:latin typeface="Codec Pro"/>
                <a:ea typeface="Codec Pro"/>
                <a:cs typeface="Codec Pro"/>
                <a:sym typeface="Codec Pro"/>
              </a:rPr>
              <a:t>Evitar plagio o uso no autorizado de contenido con derechos de autor.</a:t>
            </a:r>
          </a:p>
          <a:p>
            <a:pPr algn="l" marL="410211" indent="-205106" lvl="1">
              <a:lnSpc>
                <a:spcPts val="2280"/>
              </a:lnSpc>
              <a:buFont typeface="Arial"/>
              <a:buChar char="•"/>
            </a:pPr>
            <a:r>
              <a:rPr lang="en-US" sz="1900">
                <a:solidFill>
                  <a:srgbClr val="15193E"/>
                </a:solidFill>
                <a:latin typeface="Codec Pro"/>
                <a:ea typeface="Codec Pro"/>
                <a:cs typeface="Codec Pro"/>
                <a:sym typeface="Codec Pro"/>
              </a:rPr>
              <a:t>Obligatoriedad de atribuir al creador original cualquier contenido subido que no sea propio.</a:t>
            </a:r>
          </a:p>
          <a:p>
            <a:pPr algn="l">
              <a:lnSpc>
                <a:spcPts val="2280"/>
              </a:lnSpc>
            </a:pPr>
          </a:p>
          <a:p>
            <a:pPr algn="l">
              <a:lnSpc>
                <a:spcPts val="2280"/>
              </a:lnSpc>
            </a:pPr>
            <a:r>
              <a:rPr lang="en-US" sz="1900">
                <a:solidFill>
                  <a:srgbClr val="15193E"/>
                </a:solidFill>
                <a:latin typeface="Codec Pro"/>
                <a:ea typeface="Codec Pro"/>
                <a:cs typeface="Codec Pro"/>
                <a:sym typeface="Codec Pro"/>
              </a:rPr>
              <a:t>3) Para proteger la información de los usuarios, el proyecto garantizará:</a:t>
            </a:r>
          </a:p>
          <a:p>
            <a:pPr algn="l">
              <a:lnSpc>
                <a:spcPts val="2280"/>
              </a:lnSpc>
            </a:pPr>
          </a:p>
          <a:p>
            <a:pPr algn="l" marL="410211" indent="-205106" lvl="1">
              <a:lnSpc>
                <a:spcPts val="2280"/>
              </a:lnSpc>
              <a:buFont typeface="Arial"/>
              <a:buChar char="•"/>
            </a:pPr>
            <a:r>
              <a:rPr lang="en-US" sz="1900">
                <a:solidFill>
                  <a:srgbClr val="15193E"/>
                </a:solidFill>
                <a:latin typeface="Codec Pro"/>
                <a:ea typeface="Codec Pro"/>
                <a:cs typeface="Codec Pro"/>
                <a:sym typeface="Codec Pro"/>
              </a:rPr>
              <a:t>Los datos personales recopilados no serán divulgados, vendidos o manipulados sin el consentimiento explícito del usuario.</a:t>
            </a:r>
          </a:p>
          <a:p>
            <a:pPr algn="l" marL="410211" indent="-205106" lvl="1">
              <a:lnSpc>
                <a:spcPts val="2280"/>
              </a:lnSpc>
              <a:buFont typeface="Arial"/>
              <a:buChar char="•"/>
            </a:pPr>
            <a:r>
              <a:rPr lang="en-US" sz="1900">
                <a:solidFill>
                  <a:srgbClr val="15193E"/>
                </a:solidFill>
                <a:latin typeface="Codec Pro"/>
                <a:ea typeface="Codec Pro"/>
                <a:cs typeface="Codec Pro"/>
                <a:sym typeface="Codec Pro"/>
              </a:rPr>
              <a:t>Un sistema de almacenamiento seguro, aplicando prácticas recomendadas como encriptación de datos sensibles.</a:t>
            </a:r>
          </a:p>
          <a:p>
            <a:pPr algn="l" marL="410211" indent="-205106" lvl="1">
              <a:lnSpc>
                <a:spcPts val="2280"/>
              </a:lnSpc>
              <a:buFont typeface="Arial"/>
              <a:buChar char="•"/>
            </a:pPr>
            <a:r>
              <a:rPr lang="en-US" sz="1900">
                <a:solidFill>
                  <a:srgbClr val="15193E"/>
                </a:solidFill>
                <a:latin typeface="Codec Pro"/>
                <a:ea typeface="Codec Pro"/>
                <a:cs typeface="Codec Pro"/>
                <a:sym typeface="Codec Pro"/>
              </a:rPr>
              <a:t>Solo el administrador del sistema tendrá acceso a la visualización de los datos, y exclusivamente con finos operativos relacionados con la gestión de la plataforma.</a:t>
            </a:r>
          </a:p>
        </p:txBody>
      </p:sp>
      <p:sp>
        <p:nvSpPr>
          <p:cNvPr name="Freeform 12" id="12"/>
          <p:cNvSpPr/>
          <p:nvPr/>
        </p:nvSpPr>
        <p:spPr>
          <a:xfrm flipH="false" flipV="false" rot="0">
            <a:off x="180531" y="4457611"/>
            <a:ext cx="1230412" cy="1371778"/>
          </a:xfrm>
          <a:custGeom>
            <a:avLst/>
            <a:gdLst/>
            <a:ahLst/>
            <a:cxnLst/>
            <a:rect r="r" b="b" t="t" l="l"/>
            <a:pathLst>
              <a:path h="1371778" w="1230412">
                <a:moveTo>
                  <a:pt x="0" y="0"/>
                </a:moveTo>
                <a:lnTo>
                  <a:pt x="1230412" y="0"/>
                </a:lnTo>
                <a:lnTo>
                  <a:pt x="1230412" y="1371778"/>
                </a:lnTo>
                <a:lnTo>
                  <a:pt x="0" y="1371778"/>
                </a:lnTo>
                <a:lnTo>
                  <a:pt x="0" y="0"/>
                </a:lnTo>
                <a:close/>
              </a:path>
            </a:pathLst>
          </a:custGeom>
          <a:blipFill>
            <a:blip r:embed="rId7"/>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27795" y="-549566"/>
            <a:ext cx="2789693" cy="1658599"/>
          </a:xfrm>
          <a:custGeom>
            <a:avLst/>
            <a:gdLst/>
            <a:ahLst/>
            <a:cxnLst/>
            <a:rect r="r" b="b" t="t" l="l"/>
            <a:pathLst>
              <a:path h="1658599" w="2789693">
                <a:moveTo>
                  <a:pt x="0" y="0"/>
                </a:moveTo>
                <a:lnTo>
                  <a:pt x="2789693" y="0"/>
                </a:lnTo>
                <a:lnTo>
                  <a:pt x="2789693" y="1658599"/>
                </a:lnTo>
                <a:lnTo>
                  <a:pt x="0" y="1658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60994" y="451930"/>
            <a:ext cx="2789693" cy="1658599"/>
          </a:xfrm>
          <a:custGeom>
            <a:avLst/>
            <a:gdLst/>
            <a:ahLst/>
            <a:cxnLst/>
            <a:rect r="r" b="b" t="t" l="l"/>
            <a:pathLst>
              <a:path h="1658599" w="2789693">
                <a:moveTo>
                  <a:pt x="0" y="0"/>
                </a:moveTo>
                <a:lnTo>
                  <a:pt x="2789692" y="0"/>
                </a:lnTo>
                <a:lnTo>
                  <a:pt x="2789692" y="1658600"/>
                </a:lnTo>
                <a:lnTo>
                  <a:pt x="0" y="1658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47471" y="-422617"/>
            <a:ext cx="2362646" cy="1404701"/>
          </a:xfrm>
          <a:custGeom>
            <a:avLst/>
            <a:gdLst/>
            <a:ahLst/>
            <a:cxnLst/>
            <a:rect r="r" b="b" t="t" l="l"/>
            <a:pathLst>
              <a:path h="1404701" w="2362646">
                <a:moveTo>
                  <a:pt x="0" y="0"/>
                </a:moveTo>
                <a:lnTo>
                  <a:pt x="2362646" y="0"/>
                </a:lnTo>
                <a:lnTo>
                  <a:pt x="2362646" y="1404701"/>
                </a:lnTo>
                <a:lnTo>
                  <a:pt x="0" y="14047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644458" y="3479726"/>
            <a:ext cx="2650479" cy="3084651"/>
            <a:chOff x="0" y="0"/>
            <a:chExt cx="1242401" cy="1445918"/>
          </a:xfrm>
        </p:grpSpPr>
        <p:sp>
          <p:nvSpPr>
            <p:cNvPr name="Freeform 6" id="6"/>
            <p:cNvSpPr/>
            <p:nvPr/>
          </p:nvSpPr>
          <p:spPr>
            <a:xfrm flipH="false" flipV="false" rot="0">
              <a:off x="0" y="0"/>
              <a:ext cx="1242401" cy="1445918"/>
            </a:xfrm>
            <a:custGeom>
              <a:avLst/>
              <a:gdLst/>
              <a:ahLst/>
              <a:cxnLst/>
              <a:rect r="r" b="b" t="t" l="l"/>
              <a:pathLst>
                <a:path h="1445918" w="1242401">
                  <a:moveTo>
                    <a:pt x="70103" y="0"/>
                  </a:moveTo>
                  <a:lnTo>
                    <a:pt x="1172298" y="0"/>
                  </a:lnTo>
                  <a:cubicBezTo>
                    <a:pt x="1190891" y="0"/>
                    <a:pt x="1208722" y="7386"/>
                    <a:pt x="1221869" y="20533"/>
                  </a:cubicBezTo>
                  <a:cubicBezTo>
                    <a:pt x="1235015" y="33679"/>
                    <a:pt x="1242401" y="51510"/>
                    <a:pt x="1242401" y="70103"/>
                  </a:cubicBezTo>
                  <a:lnTo>
                    <a:pt x="1242401" y="1375815"/>
                  </a:lnTo>
                  <a:cubicBezTo>
                    <a:pt x="1242401" y="1394407"/>
                    <a:pt x="1235015" y="1412238"/>
                    <a:pt x="1221869" y="1425385"/>
                  </a:cubicBezTo>
                  <a:cubicBezTo>
                    <a:pt x="1208722" y="1438532"/>
                    <a:pt x="1190891" y="1445918"/>
                    <a:pt x="1172298" y="1445918"/>
                  </a:cubicBezTo>
                  <a:lnTo>
                    <a:pt x="70103" y="1445918"/>
                  </a:lnTo>
                  <a:cubicBezTo>
                    <a:pt x="51510" y="1445918"/>
                    <a:pt x="33679" y="1438532"/>
                    <a:pt x="20533" y="1425385"/>
                  </a:cubicBezTo>
                  <a:cubicBezTo>
                    <a:pt x="7386" y="1412238"/>
                    <a:pt x="0" y="1394407"/>
                    <a:pt x="0" y="1375815"/>
                  </a:cubicBezTo>
                  <a:lnTo>
                    <a:pt x="0" y="70103"/>
                  </a:lnTo>
                  <a:cubicBezTo>
                    <a:pt x="0" y="51510"/>
                    <a:pt x="7386" y="33679"/>
                    <a:pt x="20533" y="20533"/>
                  </a:cubicBezTo>
                  <a:cubicBezTo>
                    <a:pt x="33679" y="7386"/>
                    <a:pt x="51510" y="0"/>
                    <a:pt x="70103" y="0"/>
                  </a:cubicBezTo>
                  <a:close/>
                </a:path>
              </a:pathLst>
            </a:custGeom>
            <a:solidFill>
              <a:srgbClr val="D1D2DB">
                <a:alpha val="49804"/>
              </a:srgbClr>
            </a:solidFill>
          </p:spPr>
        </p:sp>
        <p:sp>
          <p:nvSpPr>
            <p:cNvPr name="TextBox 7" id="7"/>
            <p:cNvSpPr txBox="true"/>
            <p:nvPr/>
          </p:nvSpPr>
          <p:spPr>
            <a:xfrm>
              <a:off x="0" y="-38100"/>
              <a:ext cx="1242401" cy="148401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4479074" y="3479726"/>
            <a:ext cx="2650479" cy="3084651"/>
            <a:chOff x="0" y="0"/>
            <a:chExt cx="1242401" cy="1445918"/>
          </a:xfrm>
        </p:grpSpPr>
        <p:sp>
          <p:nvSpPr>
            <p:cNvPr name="Freeform 9" id="9"/>
            <p:cNvSpPr/>
            <p:nvPr/>
          </p:nvSpPr>
          <p:spPr>
            <a:xfrm flipH="false" flipV="false" rot="0">
              <a:off x="0" y="0"/>
              <a:ext cx="1242401" cy="1445918"/>
            </a:xfrm>
            <a:custGeom>
              <a:avLst/>
              <a:gdLst/>
              <a:ahLst/>
              <a:cxnLst/>
              <a:rect r="r" b="b" t="t" l="l"/>
              <a:pathLst>
                <a:path h="1445918" w="1242401">
                  <a:moveTo>
                    <a:pt x="70103" y="0"/>
                  </a:moveTo>
                  <a:lnTo>
                    <a:pt x="1172298" y="0"/>
                  </a:lnTo>
                  <a:cubicBezTo>
                    <a:pt x="1190891" y="0"/>
                    <a:pt x="1208722" y="7386"/>
                    <a:pt x="1221869" y="20533"/>
                  </a:cubicBezTo>
                  <a:cubicBezTo>
                    <a:pt x="1235015" y="33679"/>
                    <a:pt x="1242401" y="51510"/>
                    <a:pt x="1242401" y="70103"/>
                  </a:cubicBezTo>
                  <a:lnTo>
                    <a:pt x="1242401" y="1375815"/>
                  </a:lnTo>
                  <a:cubicBezTo>
                    <a:pt x="1242401" y="1394407"/>
                    <a:pt x="1235015" y="1412238"/>
                    <a:pt x="1221869" y="1425385"/>
                  </a:cubicBezTo>
                  <a:cubicBezTo>
                    <a:pt x="1208722" y="1438532"/>
                    <a:pt x="1190891" y="1445918"/>
                    <a:pt x="1172298" y="1445918"/>
                  </a:cubicBezTo>
                  <a:lnTo>
                    <a:pt x="70103" y="1445918"/>
                  </a:lnTo>
                  <a:cubicBezTo>
                    <a:pt x="51510" y="1445918"/>
                    <a:pt x="33679" y="1438532"/>
                    <a:pt x="20533" y="1425385"/>
                  </a:cubicBezTo>
                  <a:cubicBezTo>
                    <a:pt x="7386" y="1412238"/>
                    <a:pt x="0" y="1394407"/>
                    <a:pt x="0" y="1375815"/>
                  </a:cubicBezTo>
                  <a:lnTo>
                    <a:pt x="0" y="70103"/>
                  </a:lnTo>
                  <a:cubicBezTo>
                    <a:pt x="0" y="51510"/>
                    <a:pt x="7386" y="33679"/>
                    <a:pt x="20533" y="20533"/>
                  </a:cubicBezTo>
                  <a:cubicBezTo>
                    <a:pt x="33679" y="7386"/>
                    <a:pt x="51510" y="0"/>
                    <a:pt x="70103" y="0"/>
                  </a:cubicBezTo>
                  <a:close/>
                </a:path>
              </a:pathLst>
            </a:custGeom>
            <a:solidFill>
              <a:srgbClr val="D1D2DB">
                <a:alpha val="49804"/>
              </a:srgbClr>
            </a:solidFill>
          </p:spPr>
        </p:sp>
        <p:sp>
          <p:nvSpPr>
            <p:cNvPr name="TextBox 10" id="10"/>
            <p:cNvSpPr txBox="true"/>
            <p:nvPr/>
          </p:nvSpPr>
          <p:spPr>
            <a:xfrm>
              <a:off x="0" y="-38100"/>
              <a:ext cx="1242401" cy="1484018"/>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639808" y="6887609"/>
            <a:ext cx="2680558" cy="3119658"/>
            <a:chOff x="0" y="0"/>
            <a:chExt cx="1242401" cy="1445918"/>
          </a:xfrm>
        </p:grpSpPr>
        <p:sp>
          <p:nvSpPr>
            <p:cNvPr name="Freeform 12" id="12"/>
            <p:cNvSpPr/>
            <p:nvPr/>
          </p:nvSpPr>
          <p:spPr>
            <a:xfrm flipH="false" flipV="false" rot="0">
              <a:off x="0" y="0"/>
              <a:ext cx="1242401" cy="1445918"/>
            </a:xfrm>
            <a:custGeom>
              <a:avLst/>
              <a:gdLst/>
              <a:ahLst/>
              <a:cxnLst/>
              <a:rect r="r" b="b" t="t" l="l"/>
              <a:pathLst>
                <a:path h="1445918" w="1242401">
                  <a:moveTo>
                    <a:pt x="69316" y="0"/>
                  </a:moveTo>
                  <a:lnTo>
                    <a:pt x="1173085" y="0"/>
                  </a:lnTo>
                  <a:cubicBezTo>
                    <a:pt x="1211367" y="0"/>
                    <a:pt x="1242401" y="31034"/>
                    <a:pt x="1242401" y="69316"/>
                  </a:cubicBezTo>
                  <a:lnTo>
                    <a:pt x="1242401" y="1376601"/>
                  </a:lnTo>
                  <a:cubicBezTo>
                    <a:pt x="1242401" y="1414884"/>
                    <a:pt x="1211367" y="1445918"/>
                    <a:pt x="1173085" y="1445918"/>
                  </a:cubicBezTo>
                  <a:lnTo>
                    <a:pt x="69316" y="1445918"/>
                  </a:lnTo>
                  <a:cubicBezTo>
                    <a:pt x="50932" y="1445918"/>
                    <a:pt x="33302" y="1438615"/>
                    <a:pt x="20302" y="1425615"/>
                  </a:cubicBezTo>
                  <a:cubicBezTo>
                    <a:pt x="7303" y="1412616"/>
                    <a:pt x="0" y="1394985"/>
                    <a:pt x="0" y="1376601"/>
                  </a:cubicBezTo>
                  <a:lnTo>
                    <a:pt x="0" y="69316"/>
                  </a:lnTo>
                  <a:cubicBezTo>
                    <a:pt x="0" y="31034"/>
                    <a:pt x="31034" y="0"/>
                    <a:pt x="69316" y="0"/>
                  </a:cubicBezTo>
                  <a:close/>
                </a:path>
              </a:pathLst>
            </a:custGeom>
            <a:solidFill>
              <a:srgbClr val="D1D2DB">
                <a:alpha val="49804"/>
              </a:srgbClr>
            </a:solidFill>
          </p:spPr>
        </p:sp>
        <p:sp>
          <p:nvSpPr>
            <p:cNvPr name="TextBox 13" id="13"/>
            <p:cNvSpPr txBox="true"/>
            <p:nvPr/>
          </p:nvSpPr>
          <p:spPr>
            <a:xfrm>
              <a:off x="0" y="-38100"/>
              <a:ext cx="1242401" cy="1484018"/>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4506853" y="6887609"/>
            <a:ext cx="2680558" cy="3119658"/>
            <a:chOff x="0" y="0"/>
            <a:chExt cx="1242401" cy="1445918"/>
          </a:xfrm>
        </p:grpSpPr>
        <p:sp>
          <p:nvSpPr>
            <p:cNvPr name="Freeform 15" id="15"/>
            <p:cNvSpPr/>
            <p:nvPr/>
          </p:nvSpPr>
          <p:spPr>
            <a:xfrm flipH="false" flipV="false" rot="0">
              <a:off x="0" y="0"/>
              <a:ext cx="1242401" cy="1445918"/>
            </a:xfrm>
            <a:custGeom>
              <a:avLst/>
              <a:gdLst/>
              <a:ahLst/>
              <a:cxnLst/>
              <a:rect r="r" b="b" t="t" l="l"/>
              <a:pathLst>
                <a:path h="1445918" w="1242401">
                  <a:moveTo>
                    <a:pt x="69316" y="0"/>
                  </a:moveTo>
                  <a:lnTo>
                    <a:pt x="1173085" y="0"/>
                  </a:lnTo>
                  <a:cubicBezTo>
                    <a:pt x="1211367" y="0"/>
                    <a:pt x="1242401" y="31034"/>
                    <a:pt x="1242401" y="69316"/>
                  </a:cubicBezTo>
                  <a:lnTo>
                    <a:pt x="1242401" y="1376601"/>
                  </a:lnTo>
                  <a:cubicBezTo>
                    <a:pt x="1242401" y="1414884"/>
                    <a:pt x="1211367" y="1445918"/>
                    <a:pt x="1173085" y="1445918"/>
                  </a:cubicBezTo>
                  <a:lnTo>
                    <a:pt x="69316" y="1445918"/>
                  </a:lnTo>
                  <a:cubicBezTo>
                    <a:pt x="50932" y="1445918"/>
                    <a:pt x="33302" y="1438615"/>
                    <a:pt x="20302" y="1425615"/>
                  </a:cubicBezTo>
                  <a:cubicBezTo>
                    <a:pt x="7303" y="1412616"/>
                    <a:pt x="0" y="1394985"/>
                    <a:pt x="0" y="1376601"/>
                  </a:cubicBezTo>
                  <a:lnTo>
                    <a:pt x="0" y="69316"/>
                  </a:lnTo>
                  <a:cubicBezTo>
                    <a:pt x="0" y="31034"/>
                    <a:pt x="31034" y="0"/>
                    <a:pt x="69316" y="0"/>
                  </a:cubicBezTo>
                  <a:close/>
                </a:path>
              </a:pathLst>
            </a:custGeom>
            <a:solidFill>
              <a:srgbClr val="D1D2DB">
                <a:alpha val="49804"/>
              </a:srgbClr>
            </a:solidFill>
          </p:spPr>
        </p:sp>
        <p:sp>
          <p:nvSpPr>
            <p:cNvPr name="TextBox 16" id="16"/>
            <p:cNvSpPr txBox="true"/>
            <p:nvPr/>
          </p:nvSpPr>
          <p:spPr>
            <a:xfrm>
              <a:off x="0" y="-38100"/>
              <a:ext cx="1242401" cy="1484018"/>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644458" y="3479726"/>
            <a:ext cx="2593269" cy="3033605"/>
            <a:chOff x="0" y="0"/>
            <a:chExt cx="1215584" cy="1421990"/>
          </a:xfrm>
        </p:grpSpPr>
        <p:sp>
          <p:nvSpPr>
            <p:cNvPr name="Freeform 18" id="18"/>
            <p:cNvSpPr/>
            <p:nvPr/>
          </p:nvSpPr>
          <p:spPr>
            <a:xfrm flipH="false" flipV="false" rot="0">
              <a:off x="0" y="0"/>
              <a:ext cx="1215584" cy="1421990"/>
            </a:xfrm>
            <a:custGeom>
              <a:avLst/>
              <a:gdLst/>
              <a:ahLst/>
              <a:cxnLst/>
              <a:rect r="r" b="b" t="t" l="l"/>
              <a:pathLst>
                <a:path h="1421990" w="1215584">
                  <a:moveTo>
                    <a:pt x="65679" y="0"/>
                  </a:moveTo>
                  <a:lnTo>
                    <a:pt x="1149906" y="0"/>
                  </a:lnTo>
                  <a:cubicBezTo>
                    <a:pt x="1186179" y="0"/>
                    <a:pt x="1215584" y="29405"/>
                    <a:pt x="1215584" y="65679"/>
                  </a:cubicBezTo>
                  <a:lnTo>
                    <a:pt x="1215584" y="1356312"/>
                  </a:lnTo>
                  <a:cubicBezTo>
                    <a:pt x="1215584" y="1392585"/>
                    <a:pt x="1186179" y="1421990"/>
                    <a:pt x="1149906" y="1421990"/>
                  </a:cubicBezTo>
                  <a:lnTo>
                    <a:pt x="65679" y="1421990"/>
                  </a:lnTo>
                  <a:cubicBezTo>
                    <a:pt x="29405" y="1421990"/>
                    <a:pt x="0" y="1392585"/>
                    <a:pt x="0" y="1356312"/>
                  </a:cubicBezTo>
                  <a:lnTo>
                    <a:pt x="0" y="65679"/>
                  </a:lnTo>
                  <a:cubicBezTo>
                    <a:pt x="0" y="29405"/>
                    <a:pt x="29405" y="0"/>
                    <a:pt x="65679" y="0"/>
                  </a:cubicBezTo>
                  <a:close/>
                </a:path>
              </a:pathLst>
            </a:custGeom>
            <a:solidFill>
              <a:srgbClr val="F0F2FD"/>
            </a:solidFill>
          </p:spPr>
        </p:sp>
        <p:sp>
          <p:nvSpPr>
            <p:cNvPr name="TextBox 19" id="19"/>
            <p:cNvSpPr txBox="true"/>
            <p:nvPr/>
          </p:nvSpPr>
          <p:spPr>
            <a:xfrm>
              <a:off x="0" y="-38100"/>
              <a:ext cx="1215584" cy="1460090"/>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1639547" y="6887609"/>
            <a:ext cx="2622699" cy="3068033"/>
            <a:chOff x="0" y="0"/>
            <a:chExt cx="1215584" cy="1421990"/>
          </a:xfrm>
        </p:grpSpPr>
        <p:sp>
          <p:nvSpPr>
            <p:cNvPr name="Freeform 21" id="21"/>
            <p:cNvSpPr/>
            <p:nvPr/>
          </p:nvSpPr>
          <p:spPr>
            <a:xfrm flipH="false" flipV="false" rot="0">
              <a:off x="0" y="0"/>
              <a:ext cx="1215584" cy="1421990"/>
            </a:xfrm>
            <a:custGeom>
              <a:avLst/>
              <a:gdLst/>
              <a:ahLst/>
              <a:cxnLst/>
              <a:rect r="r" b="b" t="t" l="l"/>
              <a:pathLst>
                <a:path h="1421990" w="1215584">
                  <a:moveTo>
                    <a:pt x="64942" y="0"/>
                  </a:moveTo>
                  <a:lnTo>
                    <a:pt x="1150643" y="0"/>
                  </a:lnTo>
                  <a:cubicBezTo>
                    <a:pt x="1186509" y="0"/>
                    <a:pt x="1215584" y="29075"/>
                    <a:pt x="1215584" y="64942"/>
                  </a:cubicBezTo>
                  <a:lnTo>
                    <a:pt x="1215584" y="1357049"/>
                  </a:lnTo>
                  <a:cubicBezTo>
                    <a:pt x="1215584" y="1392915"/>
                    <a:pt x="1186509" y="1421990"/>
                    <a:pt x="1150643" y="1421990"/>
                  </a:cubicBezTo>
                  <a:lnTo>
                    <a:pt x="64942" y="1421990"/>
                  </a:lnTo>
                  <a:cubicBezTo>
                    <a:pt x="29075" y="1421990"/>
                    <a:pt x="0" y="1392915"/>
                    <a:pt x="0" y="1357049"/>
                  </a:cubicBezTo>
                  <a:lnTo>
                    <a:pt x="0" y="64942"/>
                  </a:lnTo>
                  <a:cubicBezTo>
                    <a:pt x="0" y="29075"/>
                    <a:pt x="29075" y="0"/>
                    <a:pt x="64942" y="0"/>
                  </a:cubicBezTo>
                  <a:close/>
                </a:path>
              </a:pathLst>
            </a:custGeom>
            <a:solidFill>
              <a:srgbClr val="F0F2FD"/>
            </a:solidFill>
          </p:spPr>
        </p:sp>
        <p:sp>
          <p:nvSpPr>
            <p:cNvPr name="TextBox 22" id="22"/>
            <p:cNvSpPr txBox="true"/>
            <p:nvPr/>
          </p:nvSpPr>
          <p:spPr>
            <a:xfrm>
              <a:off x="0" y="-38100"/>
              <a:ext cx="1215584" cy="1460090"/>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p:nvPr/>
        </p:nvGrpSpPr>
        <p:grpSpPr>
          <a:xfrm rot="0">
            <a:off x="4479589" y="3479726"/>
            <a:ext cx="2593269" cy="3033605"/>
            <a:chOff x="0" y="0"/>
            <a:chExt cx="1215584" cy="1421990"/>
          </a:xfrm>
        </p:grpSpPr>
        <p:sp>
          <p:nvSpPr>
            <p:cNvPr name="Freeform 24" id="24"/>
            <p:cNvSpPr/>
            <p:nvPr/>
          </p:nvSpPr>
          <p:spPr>
            <a:xfrm flipH="false" flipV="false" rot="0">
              <a:off x="0" y="0"/>
              <a:ext cx="1215584" cy="1421990"/>
            </a:xfrm>
            <a:custGeom>
              <a:avLst/>
              <a:gdLst/>
              <a:ahLst/>
              <a:cxnLst/>
              <a:rect r="r" b="b" t="t" l="l"/>
              <a:pathLst>
                <a:path h="1421990" w="1215584">
                  <a:moveTo>
                    <a:pt x="65679" y="0"/>
                  </a:moveTo>
                  <a:lnTo>
                    <a:pt x="1149906" y="0"/>
                  </a:lnTo>
                  <a:cubicBezTo>
                    <a:pt x="1186179" y="0"/>
                    <a:pt x="1215584" y="29405"/>
                    <a:pt x="1215584" y="65679"/>
                  </a:cubicBezTo>
                  <a:lnTo>
                    <a:pt x="1215584" y="1356312"/>
                  </a:lnTo>
                  <a:cubicBezTo>
                    <a:pt x="1215584" y="1392585"/>
                    <a:pt x="1186179" y="1421990"/>
                    <a:pt x="1149906" y="1421990"/>
                  </a:cubicBezTo>
                  <a:lnTo>
                    <a:pt x="65679" y="1421990"/>
                  </a:lnTo>
                  <a:cubicBezTo>
                    <a:pt x="29405" y="1421990"/>
                    <a:pt x="0" y="1392585"/>
                    <a:pt x="0" y="1356312"/>
                  </a:cubicBezTo>
                  <a:lnTo>
                    <a:pt x="0" y="65679"/>
                  </a:lnTo>
                  <a:cubicBezTo>
                    <a:pt x="0" y="29405"/>
                    <a:pt x="29405" y="0"/>
                    <a:pt x="65679" y="0"/>
                  </a:cubicBezTo>
                  <a:close/>
                </a:path>
              </a:pathLst>
            </a:custGeom>
            <a:solidFill>
              <a:srgbClr val="F0F2FD"/>
            </a:solidFill>
          </p:spPr>
        </p:sp>
        <p:sp>
          <p:nvSpPr>
            <p:cNvPr name="TextBox 25" id="25"/>
            <p:cNvSpPr txBox="true"/>
            <p:nvPr/>
          </p:nvSpPr>
          <p:spPr>
            <a:xfrm>
              <a:off x="0" y="-38100"/>
              <a:ext cx="1215584" cy="1460090"/>
            </a:xfrm>
            <a:prstGeom prst="rect">
              <a:avLst/>
            </a:prstGeom>
          </p:spPr>
          <p:txBody>
            <a:bodyPr anchor="ctr" rtlCol="false" tIns="50800" lIns="50800" bIns="50800" rIns="50800"/>
            <a:lstStyle/>
            <a:p>
              <a:pPr algn="ctr">
                <a:lnSpc>
                  <a:spcPts val="2659"/>
                </a:lnSpc>
                <a:spcBef>
                  <a:spcPct val="0"/>
                </a:spcBef>
              </a:pPr>
            </a:p>
          </p:txBody>
        </p:sp>
      </p:grpSp>
      <p:grpSp>
        <p:nvGrpSpPr>
          <p:cNvPr name="Group 26" id="26"/>
          <p:cNvGrpSpPr/>
          <p:nvPr/>
        </p:nvGrpSpPr>
        <p:grpSpPr>
          <a:xfrm rot="0">
            <a:off x="4506853" y="6887609"/>
            <a:ext cx="2622699" cy="3068033"/>
            <a:chOff x="0" y="0"/>
            <a:chExt cx="1215584" cy="1421990"/>
          </a:xfrm>
        </p:grpSpPr>
        <p:sp>
          <p:nvSpPr>
            <p:cNvPr name="Freeform 27" id="27"/>
            <p:cNvSpPr/>
            <p:nvPr/>
          </p:nvSpPr>
          <p:spPr>
            <a:xfrm flipH="false" flipV="false" rot="0">
              <a:off x="0" y="0"/>
              <a:ext cx="1215584" cy="1421990"/>
            </a:xfrm>
            <a:custGeom>
              <a:avLst/>
              <a:gdLst/>
              <a:ahLst/>
              <a:cxnLst/>
              <a:rect r="r" b="b" t="t" l="l"/>
              <a:pathLst>
                <a:path h="1421990" w="1215584">
                  <a:moveTo>
                    <a:pt x="64942" y="0"/>
                  </a:moveTo>
                  <a:lnTo>
                    <a:pt x="1150643" y="0"/>
                  </a:lnTo>
                  <a:cubicBezTo>
                    <a:pt x="1186509" y="0"/>
                    <a:pt x="1215584" y="29075"/>
                    <a:pt x="1215584" y="64942"/>
                  </a:cubicBezTo>
                  <a:lnTo>
                    <a:pt x="1215584" y="1357049"/>
                  </a:lnTo>
                  <a:cubicBezTo>
                    <a:pt x="1215584" y="1392915"/>
                    <a:pt x="1186509" y="1421990"/>
                    <a:pt x="1150643" y="1421990"/>
                  </a:cubicBezTo>
                  <a:lnTo>
                    <a:pt x="64942" y="1421990"/>
                  </a:lnTo>
                  <a:cubicBezTo>
                    <a:pt x="29075" y="1421990"/>
                    <a:pt x="0" y="1392915"/>
                    <a:pt x="0" y="1357049"/>
                  </a:cubicBezTo>
                  <a:lnTo>
                    <a:pt x="0" y="64942"/>
                  </a:lnTo>
                  <a:cubicBezTo>
                    <a:pt x="0" y="29075"/>
                    <a:pt x="29075" y="0"/>
                    <a:pt x="64942" y="0"/>
                  </a:cubicBezTo>
                  <a:close/>
                </a:path>
              </a:pathLst>
            </a:custGeom>
            <a:solidFill>
              <a:srgbClr val="F0F2FD"/>
            </a:solidFill>
          </p:spPr>
        </p:sp>
        <p:sp>
          <p:nvSpPr>
            <p:cNvPr name="TextBox 28" id="28"/>
            <p:cNvSpPr txBox="true"/>
            <p:nvPr/>
          </p:nvSpPr>
          <p:spPr>
            <a:xfrm>
              <a:off x="0" y="-38100"/>
              <a:ext cx="1215584" cy="1460090"/>
            </a:xfrm>
            <a:prstGeom prst="rect">
              <a:avLst/>
            </a:prstGeom>
          </p:spPr>
          <p:txBody>
            <a:bodyPr anchor="ctr" rtlCol="false" tIns="50800" lIns="50800" bIns="50800" rIns="50800"/>
            <a:lstStyle/>
            <a:p>
              <a:pPr algn="ctr">
                <a:lnSpc>
                  <a:spcPts val="2659"/>
                </a:lnSpc>
                <a:spcBef>
                  <a:spcPct val="0"/>
                </a:spcBef>
              </a:pPr>
            </a:p>
          </p:txBody>
        </p:sp>
      </p:grpSp>
      <p:sp>
        <p:nvSpPr>
          <p:cNvPr name="Freeform 29" id="29"/>
          <p:cNvSpPr/>
          <p:nvPr/>
        </p:nvSpPr>
        <p:spPr>
          <a:xfrm flipH="false" flipV="false" rot="0">
            <a:off x="5394691" y="7019236"/>
            <a:ext cx="847024" cy="845484"/>
          </a:xfrm>
          <a:custGeom>
            <a:avLst/>
            <a:gdLst/>
            <a:ahLst/>
            <a:cxnLst/>
            <a:rect r="r" b="b" t="t" l="l"/>
            <a:pathLst>
              <a:path h="845484" w="847024">
                <a:moveTo>
                  <a:pt x="0" y="0"/>
                </a:moveTo>
                <a:lnTo>
                  <a:pt x="847024" y="0"/>
                </a:lnTo>
                <a:lnTo>
                  <a:pt x="847024" y="845483"/>
                </a:lnTo>
                <a:lnTo>
                  <a:pt x="0" y="8454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0" id="30"/>
          <p:cNvSpPr/>
          <p:nvPr/>
        </p:nvSpPr>
        <p:spPr>
          <a:xfrm flipH="true" flipV="true" rot="0">
            <a:off x="15682795" y="9177967"/>
            <a:ext cx="2789693" cy="1658599"/>
          </a:xfrm>
          <a:custGeom>
            <a:avLst/>
            <a:gdLst/>
            <a:ahLst/>
            <a:cxnLst/>
            <a:rect r="r" b="b" t="t" l="l"/>
            <a:pathLst>
              <a:path h="1658599" w="2789693">
                <a:moveTo>
                  <a:pt x="2789692" y="1658599"/>
                </a:moveTo>
                <a:lnTo>
                  <a:pt x="0" y="1658599"/>
                </a:lnTo>
                <a:lnTo>
                  <a:pt x="0" y="0"/>
                </a:lnTo>
                <a:lnTo>
                  <a:pt x="2789692" y="0"/>
                </a:lnTo>
                <a:lnTo>
                  <a:pt x="2789692" y="165859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1" id="31"/>
          <p:cNvSpPr/>
          <p:nvPr/>
        </p:nvSpPr>
        <p:spPr>
          <a:xfrm flipH="true" flipV="true" rot="0">
            <a:off x="16559302" y="8234368"/>
            <a:ext cx="2789693" cy="1658599"/>
          </a:xfrm>
          <a:custGeom>
            <a:avLst/>
            <a:gdLst/>
            <a:ahLst/>
            <a:cxnLst/>
            <a:rect r="r" b="b" t="t" l="l"/>
            <a:pathLst>
              <a:path h="1658599" w="2789693">
                <a:moveTo>
                  <a:pt x="2789692" y="1658599"/>
                </a:moveTo>
                <a:lnTo>
                  <a:pt x="0" y="1658599"/>
                </a:lnTo>
                <a:lnTo>
                  <a:pt x="0" y="0"/>
                </a:lnTo>
                <a:lnTo>
                  <a:pt x="2789692" y="0"/>
                </a:lnTo>
                <a:lnTo>
                  <a:pt x="2789692" y="165859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2" id="32"/>
          <p:cNvSpPr/>
          <p:nvPr/>
        </p:nvSpPr>
        <p:spPr>
          <a:xfrm flipH="true" flipV="true" rot="0">
            <a:off x="16772825" y="9238143"/>
            <a:ext cx="2362646" cy="1404701"/>
          </a:xfrm>
          <a:custGeom>
            <a:avLst/>
            <a:gdLst/>
            <a:ahLst/>
            <a:cxnLst/>
            <a:rect r="r" b="b" t="t" l="l"/>
            <a:pathLst>
              <a:path h="1404701" w="2362646">
                <a:moveTo>
                  <a:pt x="2362646" y="1404701"/>
                </a:moveTo>
                <a:lnTo>
                  <a:pt x="0" y="1404701"/>
                </a:lnTo>
                <a:lnTo>
                  <a:pt x="0" y="0"/>
                </a:lnTo>
                <a:lnTo>
                  <a:pt x="2362646" y="0"/>
                </a:lnTo>
                <a:lnTo>
                  <a:pt x="2362646" y="1404701"/>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3" id="33"/>
          <p:cNvGrpSpPr/>
          <p:nvPr/>
        </p:nvGrpSpPr>
        <p:grpSpPr>
          <a:xfrm rot="0">
            <a:off x="2191136" y="3279743"/>
            <a:ext cx="1499913" cy="1499913"/>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0" t="-3981" r="0" b="-3981"/>
              </a:stretch>
            </a:blipFill>
            <a:ln w="38100" cap="sq">
              <a:solidFill>
                <a:srgbClr val="000000"/>
              </a:solidFill>
              <a:prstDash val="solid"/>
              <a:miter/>
            </a:ln>
          </p:spPr>
        </p:sp>
      </p:grpSp>
      <p:grpSp>
        <p:nvGrpSpPr>
          <p:cNvPr name="Group 35" id="35"/>
          <p:cNvGrpSpPr/>
          <p:nvPr/>
        </p:nvGrpSpPr>
        <p:grpSpPr>
          <a:xfrm rot="0">
            <a:off x="5026267" y="3274489"/>
            <a:ext cx="1499913" cy="1499913"/>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0" t="0" r="0" b="0"/>
              </a:stretch>
            </a:blipFill>
            <a:ln w="38100" cap="sq">
              <a:solidFill>
                <a:srgbClr val="000000"/>
              </a:solidFill>
              <a:prstDash val="solid"/>
              <a:miter/>
            </a:ln>
          </p:spPr>
        </p:sp>
      </p:grpSp>
      <p:grpSp>
        <p:nvGrpSpPr>
          <p:cNvPr name="Group 37" id="37"/>
          <p:cNvGrpSpPr/>
          <p:nvPr/>
        </p:nvGrpSpPr>
        <p:grpSpPr>
          <a:xfrm rot="0">
            <a:off x="2200941" y="6692021"/>
            <a:ext cx="1499913" cy="1499913"/>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0" t="0" r="0" b="0"/>
              </a:stretch>
            </a:blipFill>
            <a:ln w="38100" cap="sq">
              <a:solidFill>
                <a:srgbClr val="000000"/>
              </a:solidFill>
              <a:prstDash val="solid"/>
              <a:miter/>
            </a:ln>
          </p:spPr>
        </p:sp>
      </p:grpSp>
      <p:grpSp>
        <p:nvGrpSpPr>
          <p:cNvPr name="Group 39" id="39"/>
          <p:cNvGrpSpPr/>
          <p:nvPr/>
        </p:nvGrpSpPr>
        <p:grpSpPr>
          <a:xfrm rot="0">
            <a:off x="5097176" y="6692021"/>
            <a:ext cx="1499913" cy="1499913"/>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0" t="0" r="0" b="0"/>
              </a:stretch>
            </a:blipFill>
            <a:ln w="38100" cap="sq">
              <a:solidFill>
                <a:srgbClr val="000000"/>
              </a:solidFill>
              <a:prstDash val="solid"/>
              <a:miter/>
            </a:ln>
          </p:spPr>
        </p:sp>
      </p:grpSp>
      <p:sp>
        <p:nvSpPr>
          <p:cNvPr name="Freeform 41" id="41"/>
          <p:cNvSpPr/>
          <p:nvPr/>
        </p:nvSpPr>
        <p:spPr>
          <a:xfrm flipH="false" flipV="false" rot="0">
            <a:off x="10194387" y="3727929"/>
            <a:ext cx="5164396" cy="5103158"/>
          </a:xfrm>
          <a:custGeom>
            <a:avLst/>
            <a:gdLst/>
            <a:ahLst/>
            <a:cxnLst/>
            <a:rect r="r" b="b" t="t" l="l"/>
            <a:pathLst>
              <a:path h="5103158" w="5164396">
                <a:moveTo>
                  <a:pt x="0" y="0"/>
                </a:moveTo>
                <a:lnTo>
                  <a:pt x="5164396" y="0"/>
                </a:lnTo>
                <a:lnTo>
                  <a:pt x="5164396" y="5103158"/>
                </a:lnTo>
                <a:lnTo>
                  <a:pt x="0" y="5103158"/>
                </a:lnTo>
                <a:lnTo>
                  <a:pt x="0" y="0"/>
                </a:lnTo>
                <a:close/>
              </a:path>
            </a:pathLst>
          </a:custGeom>
          <a:blipFill>
            <a:blip r:embed="rId10"/>
            <a:stretch>
              <a:fillRect l="0" t="0" r="0" b="0"/>
            </a:stretch>
          </a:blipFill>
        </p:spPr>
      </p:sp>
      <p:sp>
        <p:nvSpPr>
          <p:cNvPr name="TextBox 42" id="42"/>
          <p:cNvSpPr txBox="true"/>
          <p:nvPr/>
        </p:nvSpPr>
        <p:spPr>
          <a:xfrm rot="0">
            <a:off x="1639547" y="1428159"/>
            <a:ext cx="8407370" cy="925703"/>
          </a:xfrm>
          <a:prstGeom prst="rect">
            <a:avLst/>
          </a:prstGeom>
        </p:spPr>
        <p:txBody>
          <a:bodyPr anchor="t" rtlCol="false" tIns="0" lIns="0" bIns="0" rIns="0">
            <a:spAutoFit/>
          </a:bodyPr>
          <a:lstStyle/>
          <a:p>
            <a:pPr algn="l">
              <a:lnSpc>
                <a:spcPts val="6015"/>
              </a:lnSpc>
            </a:pPr>
            <a:r>
              <a:rPr lang="en-US" sz="6399" b="true">
                <a:solidFill>
                  <a:srgbClr val="FFFFFF"/>
                </a:solidFill>
                <a:latin typeface="Codec Pro Ultra-Bold"/>
                <a:ea typeface="Codec Pro Ultra-Bold"/>
                <a:cs typeface="Codec Pro Ultra-Bold"/>
                <a:sym typeface="Codec Pro Ultra-Bold"/>
              </a:rPr>
              <a:t>ETAPAS PRINCIPALES </a:t>
            </a:r>
          </a:p>
        </p:txBody>
      </p:sp>
      <p:sp>
        <p:nvSpPr>
          <p:cNvPr name="TextBox 43" id="43"/>
          <p:cNvSpPr txBox="true"/>
          <p:nvPr/>
        </p:nvSpPr>
        <p:spPr>
          <a:xfrm rot="0">
            <a:off x="1894718" y="5031577"/>
            <a:ext cx="2092749" cy="224860"/>
          </a:xfrm>
          <a:prstGeom prst="rect">
            <a:avLst/>
          </a:prstGeom>
        </p:spPr>
        <p:txBody>
          <a:bodyPr anchor="t" rtlCol="false" tIns="0" lIns="0" bIns="0" rIns="0">
            <a:spAutoFit/>
          </a:bodyPr>
          <a:lstStyle/>
          <a:p>
            <a:pPr algn="ctr">
              <a:lnSpc>
                <a:spcPts val="1459"/>
              </a:lnSpc>
            </a:pPr>
            <a:r>
              <a:rPr lang="en-US" b="true" sz="1552">
                <a:solidFill>
                  <a:srgbClr val="15193E"/>
                </a:solidFill>
                <a:latin typeface="Codec Pro Ultra-Bold"/>
                <a:ea typeface="Codec Pro Ultra-Bold"/>
                <a:cs typeface="Codec Pro Ultra-Bold"/>
                <a:sym typeface="Codec Pro Ultra-Bold"/>
              </a:rPr>
              <a:t>MATRIZ RACI</a:t>
            </a:r>
          </a:p>
        </p:txBody>
      </p:sp>
      <p:sp>
        <p:nvSpPr>
          <p:cNvPr name="TextBox 44" id="44"/>
          <p:cNvSpPr txBox="true"/>
          <p:nvPr/>
        </p:nvSpPr>
        <p:spPr>
          <a:xfrm rot="0">
            <a:off x="4729849" y="5031577"/>
            <a:ext cx="2092749" cy="224860"/>
          </a:xfrm>
          <a:prstGeom prst="rect">
            <a:avLst/>
          </a:prstGeom>
        </p:spPr>
        <p:txBody>
          <a:bodyPr anchor="t" rtlCol="false" tIns="0" lIns="0" bIns="0" rIns="0">
            <a:spAutoFit/>
          </a:bodyPr>
          <a:lstStyle/>
          <a:p>
            <a:pPr algn="ctr">
              <a:lnSpc>
                <a:spcPts val="1459"/>
              </a:lnSpc>
            </a:pPr>
            <a:r>
              <a:rPr lang="en-US" b="true" sz="1552">
                <a:solidFill>
                  <a:srgbClr val="15193E"/>
                </a:solidFill>
                <a:latin typeface="Codec Pro Ultra-Bold"/>
                <a:ea typeface="Codec Pro Ultra-Bold"/>
                <a:cs typeface="Codec Pro Ultra-Bold"/>
                <a:sym typeface="Codec Pro Ultra-Bold"/>
              </a:rPr>
              <a:t>ROADMAP</a:t>
            </a:r>
          </a:p>
        </p:txBody>
      </p:sp>
      <p:sp>
        <p:nvSpPr>
          <p:cNvPr name="TextBox 45" id="45"/>
          <p:cNvSpPr txBox="true"/>
          <p:nvPr/>
        </p:nvSpPr>
        <p:spPr>
          <a:xfrm rot="0">
            <a:off x="1921837" y="8456963"/>
            <a:ext cx="2116499" cy="227520"/>
          </a:xfrm>
          <a:prstGeom prst="rect">
            <a:avLst/>
          </a:prstGeom>
        </p:spPr>
        <p:txBody>
          <a:bodyPr anchor="t" rtlCol="false" tIns="0" lIns="0" bIns="0" rIns="0">
            <a:spAutoFit/>
          </a:bodyPr>
          <a:lstStyle/>
          <a:p>
            <a:pPr algn="ctr">
              <a:lnSpc>
                <a:spcPts val="1476"/>
              </a:lnSpc>
            </a:pPr>
            <a:r>
              <a:rPr lang="en-US" b="true" sz="1570">
                <a:solidFill>
                  <a:srgbClr val="15193E"/>
                </a:solidFill>
                <a:latin typeface="Codec Pro Ultra-Bold"/>
                <a:ea typeface="Codec Pro Ultra-Bold"/>
                <a:cs typeface="Codec Pro Ultra-Bold"/>
                <a:sym typeface="Codec Pro Ultra-Bold"/>
              </a:rPr>
              <a:t>TRELLO</a:t>
            </a:r>
          </a:p>
        </p:txBody>
      </p:sp>
      <p:sp>
        <p:nvSpPr>
          <p:cNvPr name="TextBox 46" id="46"/>
          <p:cNvSpPr txBox="true"/>
          <p:nvPr/>
        </p:nvSpPr>
        <p:spPr>
          <a:xfrm rot="0">
            <a:off x="4788883" y="8456963"/>
            <a:ext cx="2116499" cy="227520"/>
          </a:xfrm>
          <a:prstGeom prst="rect">
            <a:avLst/>
          </a:prstGeom>
        </p:spPr>
        <p:txBody>
          <a:bodyPr anchor="t" rtlCol="false" tIns="0" lIns="0" bIns="0" rIns="0">
            <a:spAutoFit/>
          </a:bodyPr>
          <a:lstStyle/>
          <a:p>
            <a:pPr algn="ctr">
              <a:lnSpc>
                <a:spcPts val="1476"/>
              </a:lnSpc>
            </a:pPr>
            <a:r>
              <a:rPr lang="en-US" b="true" sz="1570">
                <a:solidFill>
                  <a:srgbClr val="15193E"/>
                </a:solidFill>
                <a:latin typeface="Codec Pro Ultra-Bold"/>
                <a:ea typeface="Codec Pro Ultra-Bold"/>
                <a:cs typeface="Codec Pro Ultra-Bold"/>
                <a:sym typeface="Codec Pro Ultra-Bold"/>
              </a:rPr>
              <a:t>GITHUB</a:t>
            </a:r>
          </a:p>
        </p:txBody>
      </p:sp>
      <p:sp>
        <p:nvSpPr>
          <p:cNvPr name="TextBox 47" id="47"/>
          <p:cNvSpPr txBox="true"/>
          <p:nvPr/>
        </p:nvSpPr>
        <p:spPr>
          <a:xfrm rot="0">
            <a:off x="1639547" y="2255139"/>
            <a:ext cx="8897732" cy="925703"/>
          </a:xfrm>
          <a:prstGeom prst="rect">
            <a:avLst/>
          </a:prstGeom>
        </p:spPr>
        <p:txBody>
          <a:bodyPr anchor="t" rtlCol="false" tIns="0" lIns="0" bIns="0" rIns="0">
            <a:spAutoFit/>
          </a:bodyPr>
          <a:lstStyle/>
          <a:p>
            <a:pPr algn="l">
              <a:lnSpc>
                <a:spcPts val="6015"/>
              </a:lnSpc>
            </a:pPr>
            <a:r>
              <a:rPr lang="en-US" sz="6399" b="true">
                <a:solidFill>
                  <a:srgbClr val="FFB02C"/>
                </a:solidFill>
                <a:latin typeface="Codec Pro Ultra-Bold"/>
                <a:ea typeface="Codec Pro Ultra-Bold"/>
                <a:cs typeface="Codec Pro Ultra-Bold"/>
                <a:sym typeface="Codec Pro Ultra-Bold"/>
              </a:rPr>
              <a:t>DE IMPLEMENTACIÓN</a:t>
            </a:r>
          </a:p>
        </p:txBody>
      </p:sp>
      <p:sp>
        <p:nvSpPr>
          <p:cNvPr name="TextBox 48" id="48"/>
          <p:cNvSpPr txBox="true"/>
          <p:nvPr/>
        </p:nvSpPr>
        <p:spPr>
          <a:xfrm rot="0">
            <a:off x="1894718" y="5556291"/>
            <a:ext cx="2092749" cy="483876"/>
          </a:xfrm>
          <a:prstGeom prst="rect">
            <a:avLst/>
          </a:prstGeom>
        </p:spPr>
        <p:txBody>
          <a:bodyPr anchor="t" rtlCol="false" tIns="0" lIns="0" bIns="0" rIns="0">
            <a:spAutoFit/>
          </a:bodyPr>
          <a:lstStyle/>
          <a:p>
            <a:pPr algn="ctr">
              <a:lnSpc>
                <a:spcPts val="1242"/>
              </a:lnSpc>
            </a:pPr>
            <a:r>
              <a:rPr lang="en-US" sz="1035">
                <a:solidFill>
                  <a:srgbClr val="15193E"/>
                </a:solidFill>
                <a:latin typeface="Codec Pro"/>
                <a:ea typeface="Codec Pro"/>
                <a:cs typeface="Codec Pro"/>
                <a:sym typeface="Codec Pro"/>
              </a:rPr>
              <a:t>Las actividades semanales realizadas, y los responsables involucrados en estas</a:t>
            </a:r>
          </a:p>
        </p:txBody>
      </p:sp>
      <p:sp>
        <p:nvSpPr>
          <p:cNvPr name="TextBox 49" id="49"/>
          <p:cNvSpPr txBox="true"/>
          <p:nvPr/>
        </p:nvSpPr>
        <p:spPr>
          <a:xfrm rot="0">
            <a:off x="4729849" y="5556291"/>
            <a:ext cx="2092749" cy="483876"/>
          </a:xfrm>
          <a:prstGeom prst="rect">
            <a:avLst/>
          </a:prstGeom>
        </p:spPr>
        <p:txBody>
          <a:bodyPr anchor="t" rtlCol="false" tIns="0" lIns="0" bIns="0" rIns="0">
            <a:spAutoFit/>
          </a:bodyPr>
          <a:lstStyle/>
          <a:p>
            <a:pPr algn="ctr">
              <a:lnSpc>
                <a:spcPts val="1242"/>
              </a:lnSpc>
            </a:pPr>
            <a:r>
              <a:rPr lang="en-US" sz="1035">
                <a:solidFill>
                  <a:srgbClr val="15193E"/>
                </a:solidFill>
                <a:latin typeface="Codec Pro"/>
                <a:ea typeface="Codec Pro"/>
                <a:cs typeface="Codec Pro"/>
                <a:sym typeface="Codec Pro"/>
              </a:rPr>
              <a:t>El plazo en semanas en que que se deben empezar y entregar las actividades</a:t>
            </a:r>
          </a:p>
        </p:txBody>
      </p:sp>
      <p:sp>
        <p:nvSpPr>
          <p:cNvPr name="TextBox 50" id="50"/>
          <p:cNvSpPr txBox="true"/>
          <p:nvPr/>
        </p:nvSpPr>
        <p:spPr>
          <a:xfrm rot="0">
            <a:off x="1921837" y="8987956"/>
            <a:ext cx="2116499" cy="645851"/>
          </a:xfrm>
          <a:prstGeom prst="rect">
            <a:avLst/>
          </a:prstGeom>
        </p:spPr>
        <p:txBody>
          <a:bodyPr anchor="t" rtlCol="false" tIns="0" lIns="0" bIns="0" rIns="0">
            <a:spAutoFit/>
          </a:bodyPr>
          <a:lstStyle/>
          <a:p>
            <a:pPr algn="ctr">
              <a:lnSpc>
                <a:spcPts val="1256"/>
              </a:lnSpc>
            </a:pPr>
            <a:r>
              <a:rPr lang="en-US" sz="1046">
                <a:solidFill>
                  <a:srgbClr val="15193E"/>
                </a:solidFill>
                <a:latin typeface="Codec Pro"/>
                <a:ea typeface="Codec Pro"/>
                <a:cs typeface="Codec Pro"/>
                <a:sym typeface="Codec Pro"/>
              </a:rPr>
              <a:t>La tabla que mostrara y organizara las épicas que deben realizarse juntos con sus artefactos correspondientes</a:t>
            </a:r>
          </a:p>
        </p:txBody>
      </p:sp>
      <p:sp>
        <p:nvSpPr>
          <p:cNvPr name="TextBox 51" id="51"/>
          <p:cNvSpPr txBox="true"/>
          <p:nvPr/>
        </p:nvSpPr>
        <p:spPr>
          <a:xfrm rot="0">
            <a:off x="4788883" y="8987956"/>
            <a:ext cx="2116499" cy="645851"/>
          </a:xfrm>
          <a:prstGeom prst="rect">
            <a:avLst/>
          </a:prstGeom>
        </p:spPr>
        <p:txBody>
          <a:bodyPr anchor="t" rtlCol="false" tIns="0" lIns="0" bIns="0" rIns="0">
            <a:spAutoFit/>
          </a:bodyPr>
          <a:lstStyle/>
          <a:p>
            <a:pPr algn="ctr">
              <a:lnSpc>
                <a:spcPts val="1256"/>
              </a:lnSpc>
            </a:pPr>
            <a:r>
              <a:rPr lang="en-US" sz="1046">
                <a:solidFill>
                  <a:srgbClr val="15193E"/>
                </a:solidFill>
                <a:latin typeface="Codec Pro"/>
                <a:ea typeface="Codec Pro"/>
                <a:cs typeface="Codec Pro"/>
                <a:sym typeface="Codec Pro"/>
              </a:rPr>
              <a:t>Repositorio donde organizamos las evidencias y los entregables, dividiéndolos en fases y tipo de evidencias</a:t>
            </a:r>
          </a:p>
        </p:txBody>
      </p:sp>
      <p:sp>
        <p:nvSpPr>
          <p:cNvPr name="Freeform 52" id="52"/>
          <p:cNvSpPr/>
          <p:nvPr/>
        </p:nvSpPr>
        <p:spPr>
          <a:xfrm flipH="false" flipV="false" rot="0">
            <a:off x="16462435" y="595341"/>
            <a:ext cx="1230412" cy="1371778"/>
          </a:xfrm>
          <a:custGeom>
            <a:avLst/>
            <a:gdLst/>
            <a:ahLst/>
            <a:cxnLst/>
            <a:rect r="r" b="b" t="t" l="l"/>
            <a:pathLst>
              <a:path h="1371778" w="1230412">
                <a:moveTo>
                  <a:pt x="0" y="0"/>
                </a:moveTo>
                <a:lnTo>
                  <a:pt x="1230412" y="0"/>
                </a:lnTo>
                <a:lnTo>
                  <a:pt x="1230412" y="1371778"/>
                </a:lnTo>
                <a:lnTo>
                  <a:pt x="0" y="1371778"/>
                </a:lnTo>
                <a:lnTo>
                  <a:pt x="0" y="0"/>
                </a:lnTo>
                <a:close/>
              </a:path>
            </a:pathLst>
          </a:custGeom>
          <a:blipFill>
            <a:blip r:embed="rId11"/>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37373">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2725388" y="1716698"/>
            <a:ext cx="1070406" cy="276506"/>
            <a:chOff x="0" y="0"/>
            <a:chExt cx="484642" cy="125192"/>
          </a:xfrm>
        </p:grpSpPr>
        <p:sp>
          <p:nvSpPr>
            <p:cNvPr name="Freeform 3" id="3"/>
            <p:cNvSpPr/>
            <p:nvPr/>
          </p:nvSpPr>
          <p:spPr>
            <a:xfrm flipH="false" flipV="false" rot="0">
              <a:off x="0" y="0"/>
              <a:ext cx="484642" cy="125192"/>
            </a:xfrm>
            <a:custGeom>
              <a:avLst/>
              <a:gdLst/>
              <a:ahLst/>
              <a:cxnLst/>
              <a:rect r="r" b="b" t="t" l="l"/>
              <a:pathLst>
                <a:path h="125192" w="484642">
                  <a:moveTo>
                    <a:pt x="62596" y="0"/>
                  </a:moveTo>
                  <a:lnTo>
                    <a:pt x="422046" y="0"/>
                  </a:lnTo>
                  <a:cubicBezTo>
                    <a:pt x="456617" y="0"/>
                    <a:pt x="484642" y="28025"/>
                    <a:pt x="484642" y="62596"/>
                  </a:cubicBezTo>
                  <a:lnTo>
                    <a:pt x="484642" y="62596"/>
                  </a:lnTo>
                  <a:cubicBezTo>
                    <a:pt x="484642" y="97167"/>
                    <a:pt x="456617" y="125192"/>
                    <a:pt x="422046" y="125192"/>
                  </a:cubicBezTo>
                  <a:lnTo>
                    <a:pt x="62596" y="125192"/>
                  </a:lnTo>
                  <a:cubicBezTo>
                    <a:pt x="28025" y="125192"/>
                    <a:pt x="0" y="97167"/>
                    <a:pt x="0" y="62596"/>
                  </a:cubicBezTo>
                  <a:lnTo>
                    <a:pt x="0" y="62596"/>
                  </a:lnTo>
                  <a:cubicBezTo>
                    <a:pt x="0" y="28025"/>
                    <a:pt x="28025" y="0"/>
                    <a:pt x="62596" y="0"/>
                  </a:cubicBezTo>
                  <a:close/>
                </a:path>
              </a:pathLst>
            </a:custGeom>
            <a:solidFill>
              <a:srgbClr val="000000"/>
            </a:solidFill>
            <a:ln cap="sq">
              <a:noFill/>
              <a:prstDash val="solid"/>
              <a:miter/>
            </a:ln>
          </p:spPr>
        </p:sp>
        <p:sp>
          <p:nvSpPr>
            <p:cNvPr name="TextBox 4" id="4"/>
            <p:cNvSpPr txBox="true"/>
            <p:nvPr/>
          </p:nvSpPr>
          <p:spPr>
            <a:xfrm>
              <a:off x="0" y="-9525"/>
              <a:ext cx="484642" cy="134717"/>
            </a:xfrm>
            <a:prstGeom prst="rect">
              <a:avLst/>
            </a:prstGeom>
          </p:spPr>
          <p:txBody>
            <a:bodyPr anchor="ctr" rtlCol="false" tIns="31918" lIns="31918" bIns="31918" rIns="31918"/>
            <a:lstStyle/>
            <a:p>
              <a:pPr algn="ctr">
                <a:lnSpc>
                  <a:spcPts val="1381"/>
                </a:lnSpc>
              </a:pPr>
            </a:p>
          </p:txBody>
        </p:sp>
      </p:grpSp>
      <p:grpSp>
        <p:nvGrpSpPr>
          <p:cNvPr name="Group 5" id="5"/>
          <p:cNvGrpSpPr/>
          <p:nvPr/>
        </p:nvGrpSpPr>
        <p:grpSpPr>
          <a:xfrm rot="0">
            <a:off x="636896" y="1110793"/>
            <a:ext cx="16672349" cy="8229600"/>
            <a:chOff x="0" y="0"/>
            <a:chExt cx="4391071" cy="2167467"/>
          </a:xfrm>
        </p:grpSpPr>
        <p:sp>
          <p:nvSpPr>
            <p:cNvPr name="Freeform 6" id="6"/>
            <p:cNvSpPr/>
            <p:nvPr/>
          </p:nvSpPr>
          <p:spPr>
            <a:xfrm flipH="false" flipV="false" rot="0">
              <a:off x="0" y="0"/>
              <a:ext cx="4391072" cy="2167467"/>
            </a:xfrm>
            <a:custGeom>
              <a:avLst/>
              <a:gdLst/>
              <a:ahLst/>
              <a:cxnLst/>
              <a:rect r="r" b="b" t="t" l="l"/>
              <a:pathLst>
                <a:path h="2167467" w="4391072">
                  <a:moveTo>
                    <a:pt x="14859" y="0"/>
                  </a:moveTo>
                  <a:lnTo>
                    <a:pt x="4376212" y="0"/>
                  </a:lnTo>
                  <a:cubicBezTo>
                    <a:pt x="4380153" y="0"/>
                    <a:pt x="4383933" y="1566"/>
                    <a:pt x="4386719" y="4352"/>
                  </a:cubicBezTo>
                  <a:cubicBezTo>
                    <a:pt x="4389506" y="7139"/>
                    <a:pt x="4391072" y="10918"/>
                    <a:pt x="4391072" y="14859"/>
                  </a:cubicBezTo>
                  <a:lnTo>
                    <a:pt x="4391072" y="2152607"/>
                  </a:lnTo>
                  <a:cubicBezTo>
                    <a:pt x="4391072" y="2160814"/>
                    <a:pt x="4384419" y="2167467"/>
                    <a:pt x="4376212" y="2167467"/>
                  </a:cubicBezTo>
                  <a:lnTo>
                    <a:pt x="14859" y="2167467"/>
                  </a:lnTo>
                  <a:cubicBezTo>
                    <a:pt x="10918" y="2167467"/>
                    <a:pt x="7139" y="2165901"/>
                    <a:pt x="4352" y="2163114"/>
                  </a:cubicBezTo>
                  <a:cubicBezTo>
                    <a:pt x="1566" y="2160328"/>
                    <a:pt x="0" y="2156548"/>
                    <a:pt x="0" y="2152607"/>
                  </a:cubicBezTo>
                  <a:lnTo>
                    <a:pt x="0" y="14859"/>
                  </a:lnTo>
                  <a:cubicBezTo>
                    <a:pt x="0" y="10918"/>
                    <a:pt x="1566" y="7139"/>
                    <a:pt x="4352" y="4352"/>
                  </a:cubicBezTo>
                  <a:cubicBezTo>
                    <a:pt x="7139" y="1566"/>
                    <a:pt x="10918" y="0"/>
                    <a:pt x="14859" y="0"/>
                  </a:cubicBezTo>
                  <a:close/>
                </a:path>
              </a:pathLst>
            </a:custGeom>
            <a:solidFill>
              <a:srgbClr val="E4E5EC"/>
            </a:solidFill>
          </p:spPr>
        </p:sp>
        <p:sp>
          <p:nvSpPr>
            <p:cNvPr name="TextBox 7" id="7"/>
            <p:cNvSpPr txBox="true"/>
            <p:nvPr/>
          </p:nvSpPr>
          <p:spPr>
            <a:xfrm>
              <a:off x="0" y="-38100"/>
              <a:ext cx="4391071"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2203917" y="1773848"/>
            <a:ext cx="5585847" cy="917660"/>
          </a:xfrm>
          <a:prstGeom prst="rect">
            <a:avLst/>
          </a:prstGeom>
        </p:spPr>
        <p:txBody>
          <a:bodyPr anchor="t" rtlCol="false" tIns="0" lIns="0" bIns="0" rIns="0">
            <a:spAutoFit/>
          </a:bodyPr>
          <a:lstStyle/>
          <a:p>
            <a:pPr algn="l">
              <a:lnSpc>
                <a:spcPts val="6058"/>
              </a:lnSpc>
            </a:pPr>
            <a:r>
              <a:rPr lang="en-US" sz="6444" b="true">
                <a:solidFill>
                  <a:srgbClr val="15193E"/>
                </a:solidFill>
                <a:latin typeface="Codec Pro Ultra-Bold"/>
                <a:ea typeface="Codec Pro Ultra-Bold"/>
                <a:cs typeface="Codec Pro Ultra-Bold"/>
                <a:sym typeface="Codec Pro Ultra-Bold"/>
              </a:rPr>
              <a:t>INDICE</a:t>
            </a:r>
          </a:p>
        </p:txBody>
      </p:sp>
      <p:sp>
        <p:nvSpPr>
          <p:cNvPr name="TextBox 9" id="9"/>
          <p:cNvSpPr txBox="true"/>
          <p:nvPr/>
        </p:nvSpPr>
        <p:spPr>
          <a:xfrm rot="0">
            <a:off x="2203917" y="4596508"/>
            <a:ext cx="722176" cy="442715"/>
          </a:xfrm>
          <a:prstGeom prst="rect">
            <a:avLst/>
          </a:prstGeom>
        </p:spPr>
        <p:txBody>
          <a:bodyPr anchor="t" rtlCol="false" tIns="0" lIns="0" bIns="0" rIns="0">
            <a:spAutoFit/>
          </a:bodyPr>
          <a:lstStyle/>
          <a:p>
            <a:pPr algn="l">
              <a:lnSpc>
                <a:spcPts val="2970"/>
              </a:lnSpc>
            </a:pPr>
            <a:r>
              <a:rPr lang="en-US" b="true" sz="2884" spc="196">
                <a:solidFill>
                  <a:srgbClr val="5666F8"/>
                </a:solidFill>
                <a:latin typeface="Codec Pro Ultra-Bold"/>
                <a:ea typeface="Codec Pro Ultra-Bold"/>
                <a:cs typeface="Codec Pro Ultra-Bold"/>
                <a:sym typeface="Codec Pro Ultra-Bold"/>
              </a:rPr>
              <a:t>01</a:t>
            </a:r>
          </a:p>
        </p:txBody>
      </p:sp>
      <p:sp>
        <p:nvSpPr>
          <p:cNvPr name="TextBox 10" id="10"/>
          <p:cNvSpPr txBox="true"/>
          <p:nvPr/>
        </p:nvSpPr>
        <p:spPr>
          <a:xfrm rot="0">
            <a:off x="2203917" y="6941346"/>
            <a:ext cx="722176" cy="442715"/>
          </a:xfrm>
          <a:prstGeom prst="rect">
            <a:avLst/>
          </a:prstGeom>
        </p:spPr>
        <p:txBody>
          <a:bodyPr anchor="t" rtlCol="false" tIns="0" lIns="0" bIns="0" rIns="0">
            <a:spAutoFit/>
          </a:bodyPr>
          <a:lstStyle/>
          <a:p>
            <a:pPr algn="l">
              <a:lnSpc>
                <a:spcPts val="2970"/>
              </a:lnSpc>
            </a:pPr>
            <a:r>
              <a:rPr lang="en-US" b="true" sz="2884" spc="196">
                <a:solidFill>
                  <a:srgbClr val="5666F8"/>
                </a:solidFill>
                <a:latin typeface="Codec Pro Ultra-Bold"/>
                <a:ea typeface="Codec Pro Ultra-Bold"/>
                <a:cs typeface="Codec Pro Ultra-Bold"/>
                <a:sym typeface="Codec Pro Ultra-Bold"/>
              </a:rPr>
              <a:t>05</a:t>
            </a:r>
          </a:p>
        </p:txBody>
      </p:sp>
      <p:sp>
        <p:nvSpPr>
          <p:cNvPr name="TextBox 11" id="11"/>
          <p:cNvSpPr txBox="true"/>
          <p:nvPr/>
        </p:nvSpPr>
        <p:spPr>
          <a:xfrm rot="0">
            <a:off x="9803044" y="6200237"/>
            <a:ext cx="722176" cy="442715"/>
          </a:xfrm>
          <a:prstGeom prst="rect">
            <a:avLst/>
          </a:prstGeom>
        </p:spPr>
        <p:txBody>
          <a:bodyPr anchor="t" rtlCol="false" tIns="0" lIns="0" bIns="0" rIns="0">
            <a:spAutoFit/>
          </a:bodyPr>
          <a:lstStyle/>
          <a:p>
            <a:pPr algn="l">
              <a:lnSpc>
                <a:spcPts val="2970"/>
              </a:lnSpc>
            </a:pPr>
            <a:r>
              <a:rPr lang="en-US" b="true" sz="2884" spc="196">
                <a:solidFill>
                  <a:srgbClr val="5666F8"/>
                </a:solidFill>
                <a:latin typeface="Codec Pro Ultra-Bold"/>
                <a:ea typeface="Codec Pro Ultra-Bold"/>
                <a:cs typeface="Codec Pro Ultra-Bold"/>
                <a:sym typeface="Codec Pro Ultra-Bold"/>
              </a:rPr>
              <a:t>09</a:t>
            </a:r>
          </a:p>
        </p:txBody>
      </p:sp>
      <p:sp>
        <p:nvSpPr>
          <p:cNvPr name="TextBox 12" id="12"/>
          <p:cNvSpPr txBox="true"/>
          <p:nvPr/>
        </p:nvSpPr>
        <p:spPr>
          <a:xfrm rot="0">
            <a:off x="2203917" y="5768927"/>
            <a:ext cx="722176" cy="442715"/>
          </a:xfrm>
          <a:prstGeom prst="rect">
            <a:avLst/>
          </a:prstGeom>
        </p:spPr>
        <p:txBody>
          <a:bodyPr anchor="t" rtlCol="false" tIns="0" lIns="0" bIns="0" rIns="0">
            <a:spAutoFit/>
          </a:bodyPr>
          <a:lstStyle/>
          <a:p>
            <a:pPr algn="l">
              <a:lnSpc>
                <a:spcPts val="2970"/>
              </a:lnSpc>
            </a:pPr>
            <a:r>
              <a:rPr lang="en-US" b="true" sz="2884" spc="196">
                <a:solidFill>
                  <a:srgbClr val="5666F8"/>
                </a:solidFill>
                <a:latin typeface="Codec Pro Ultra-Bold"/>
                <a:ea typeface="Codec Pro Ultra-Bold"/>
                <a:cs typeface="Codec Pro Ultra-Bold"/>
                <a:sym typeface="Codec Pro Ultra-Bold"/>
              </a:rPr>
              <a:t>03</a:t>
            </a:r>
          </a:p>
        </p:txBody>
      </p:sp>
      <p:sp>
        <p:nvSpPr>
          <p:cNvPr name="TextBox 13" id="13"/>
          <p:cNvSpPr txBox="true"/>
          <p:nvPr/>
        </p:nvSpPr>
        <p:spPr>
          <a:xfrm rot="0">
            <a:off x="9803044" y="4597307"/>
            <a:ext cx="722176" cy="442715"/>
          </a:xfrm>
          <a:prstGeom prst="rect">
            <a:avLst/>
          </a:prstGeom>
        </p:spPr>
        <p:txBody>
          <a:bodyPr anchor="t" rtlCol="false" tIns="0" lIns="0" bIns="0" rIns="0">
            <a:spAutoFit/>
          </a:bodyPr>
          <a:lstStyle/>
          <a:p>
            <a:pPr algn="l">
              <a:lnSpc>
                <a:spcPts val="2970"/>
              </a:lnSpc>
            </a:pPr>
            <a:r>
              <a:rPr lang="en-US" b="true" sz="2884" spc="196">
                <a:solidFill>
                  <a:srgbClr val="5666F8"/>
                </a:solidFill>
                <a:latin typeface="Codec Pro Ultra-Bold"/>
                <a:ea typeface="Codec Pro Ultra-Bold"/>
                <a:cs typeface="Codec Pro Ultra-Bold"/>
                <a:sym typeface="Codec Pro Ultra-Bold"/>
              </a:rPr>
              <a:t>07</a:t>
            </a:r>
          </a:p>
        </p:txBody>
      </p:sp>
      <p:sp>
        <p:nvSpPr>
          <p:cNvPr name="TextBox 14" id="14"/>
          <p:cNvSpPr txBox="true"/>
          <p:nvPr/>
        </p:nvSpPr>
        <p:spPr>
          <a:xfrm rot="0">
            <a:off x="9803044" y="7542937"/>
            <a:ext cx="722176" cy="442715"/>
          </a:xfrm>
          <a:prstGeom prst="rect">
            <a:avLst/>
          </a:prstGeom>
        </p:spPr>
        <p:txBody>
          <a:bodyPr anchor="t" rtlCol="false" tIns="0" lIns="0" bIns="0" rIns="0">
            <a:spAutoFit/>
          </a:bodyPr>
          <a:lstStyle/>
          <a:p>
            <a:pPr algn="l">
              <a:lnSpc>
                <a:spcPts val="2970"/>
              </a:lnSpc>
            </a:pPr>
            <a:r>
              <a:rPr lang="en-US" b="true" sz="2884" spc="196">
                <a:solidFill>
                  <a:srgbClr val="5666F8"/>
                </a:solidFill>
                <a:latin typeface="Codec Pro Ultra-Bold"/>
                <a:ea typeface="Codec Pro Ultra-Bold"/>
                <a:cs typeface="Codec Pro Ultra-Bold"/>
                <a:sym typeface="Codec Pro Ultra-Bold"/>
              </a:rPr>
              <a:t>11</a:t>
            </a:r>
          </a:p>
        </p:txBody>
      </p:sp>
      <p:sp>
        <p:nvSpPr>
          <p:cNvPr name="TextBox 15" id="15"/>
          <p:cNvSpPr txBox="true"/>
          <p:nvPr/>
        </p:nvSpPr>
        <p:spPr>
          <a:xfrm rot="0">
            <a:off x="2203917" y="5182254"/>
            <a:ext cx="722176" cy="442715"/>
          </a:xfrm>
          <a:prstGeom prst="rect">
            <a:avLst/>
          </a:prstGeom>
        </p:spPr>
        <p:txBody>
          <a:bodyPr anchor="t" rtlCol="false" tIns="0" lIns="0" bIns="0" rIns="0">
            <a:spAutoFit/>
          </a:bodyPr>
          <a:lstStyle/>
          <a:p>
            <a:pPr algn="l">
              <a:lnSpc>
                <a:spcPts val="2970"/>
              </a:lnSpc>
            </a:pPr>
            <a:r>
              <a:rPr lang="en-US" b="true" sz="2884" spc="196">
                <a:solidFill>
                  <a:srgbClr val="5666F8"/>
                </a:solidFill>
                <a:latin typeface="Codec Pro Ultra-Bold"/>
                <a:ea typeface="Codec Pro Ultra-Bold"/>
                <a:cs typeface="Codec Pro Ultra-Bold"/>
                <a:sym typeface="Codec Pro Ultra-Bold"/>
              </a:rPr>
              <a:t>02</a:t>
            </a:r>
          </a:p>
        </p:txBody>
      </p:sp>
      <p:sp>
        <p:nvSpPr>
          <p:cNvPr name="TextBox 16" id="16"/>
          <p:cNvSpPr txBox="true"/>
          <p:nvPr/>
        </p:nvSpPr>
        <p:spPr>
          <a:xfrm rot="0">
            <a:off x="2203917" y="7527091"/>
            <a:ext cx="722176" cy="442715"/>
          </a:xfrm>
          <a:prstGeom prst="rect">
            <a:avLst/>
          </a:prstGeom>
        </p:spPr>
        <p:txBody>
          <a:bodyPr anchor="t" rtlCol="false" tIns="0" lIns="0" bIns="0" rIns="0">
            <a:spAutoFit/>
          </a:bodyPr>
          <a:lstStyle/>
          <a:p>
            <a:pPr algn="l">
              <a:lnSpc>
                <a:spcPts val="2970"/>
              </a:lnSpc>
            </a:pPr>
            <a:r>
              <a:rPr lang="en-US" b="true" sz="2884" spc="196">
                <a:solidFill>
                  <a:srgbClr val="5666F8"/>
                </a:solidFill>
                <a:latin typeface="Codec Pro Ultra-Bold"/>
                <a:ea typeface="Codec Pro Ultra-Bold"/>
                <a:cs typeface="Codec Pro Ultra-Bold"/>
                <a:sym typeface="Codec Pro Ultra-Bold"/>
              </a:rPr>
              <a:t>06</a:t>
            </a:r>
          </a:p>
        </p:txBody>
      </p:sp>
      <p:sp>
        <p:nvSpPr>
          <p:cNvPr name="TextBox 17" id="17"/>
          <p:cNvSpPr txBox="true"/>
          <p:nvPr/>
        </p:nvSpPr>
        <p:spPr>
          <a:xfrm rot="0">
            <a:off x="9803044" y="6957347"/>
            <a:ext cx="722176" cy="442715"/>
          </a:xfrm>
          <a:prstGeom prst="rect">
            <a:avLst/>
          </a:prstGeom>
        </p:spPr>
        <p:txBody>
          <a:bodyPr anchor="t" rtlCol="false" tIns="0" lIns="0" bIns="0" rIns="0">
            <a:spAutoFit/>
          </a:bodyPr>
          <a:lstStyle/>
          <a:p>
            <a:pPr algn="l">
              <a:lnSpc>
                <a:spcPts val="2970"/>
              </a:lnSpc>
            </a:pPr>
            <a:r>
              <a:rPr lang="en-US" b="true" sz="2884" spc="196">
                <a:solidFill>
                  <a:srgbClr val="5666F8"/>
                </a:solidFill>
                <a:latin typeface="Codec Pro Ultra-Bold"/>
                <a:ea typeface="Codec Pro Ultra-Bold"/>
                <a:cs typeface="Codec Pro Ultra-Bold"/>
                <a:sym typeface="Codec Pro Ultra-Bold"/>
              </a:rPr>
              <a:t>10</a:t>
            </a:r>
          </a:p>
        </p:txBody>
      </p:sp>
      <p:sp>
        <p:nvSpPr>
          <p:cNvPr name="TextBox 18" id="18"/>
          <p:cNvSpPr txBox="true"/>
          <p:nvPr/>
        </p:nvSpPr>
        <p:spPr>
          <a:xfrm rot="0">
            <a:off x="2203917" y="6354673"/>
            <a:ext cx="722176" cy="442715"/>
          </a:xfrm>
          <a:prstGeom prst="rect">
            <a:avLst/>
          </a:prstGeom>
        </p:spPr>
        <p:txBody>
          <a:bodyPr anchor="t" rtlCol="false" tIns="0" lIns="0" bIns="0" rIns="0">
            <a:spAutoFit/>
          </a:bodyPr>
          <a:lstStyle/>
          <a:p>
            <a:pPr algn="l">
              <a:lnSpc>
                <a:spcPts val="2970"/>
              </a:lnSpc>
            </a:pPr>
            <a:r>
              <a:rPr lang="en-US" b="true" sz="2884" spc="196">
                <a:solidFill>
                  <a:srgbClr val="5666F8"/>
                </a:solidFill>
                <a:latin typeface="Codec Pro Ultra-Bold"/>
                <a:ea typeface="Codec Pro Ultra-Bold"/>
                <a:cs typeface="Codec Pro Ultra-Bold"/>
                <a:sym typeface="Codec Pro Ultra-Bold"/>
              </a:rPr>
              <a:t>04</a:t>
            </a:r>
          </a:p>
        </p:txBody>
      </p:sp>
      <p:sp>
        <p:nvSpPr>
          <p:cNvPr name="TextBox 19" id="19"/>
          <p:cNvSpPr txBox="true"/>
          <p:nvPr/>
        </p:nvSpPr>
        <p:spPr>
          <a:xfrm rot="0">
            <a:off x="9803044" y="5183053"/>
            <a:ext cx="722176" cy="442715"/>
          </a:xfrm>
          <a:prstGeom prst="rect">
            <a:avLst/>
          </a:prstGeom>
        </p:spPr>
        <p:txBody>
          <a:bodyPr anchor="t" rtlCol="false" tIns="0" lIns="0" bIns="0" rIns="0">
            <a:spAutoFit/>
          </a:bodyPr>
          <a:lstStyle/>
          <a:p>
            <a:pPr algn="l">
              <a:lnSpc>
                <a:spcPts val="2970"/>
              </a:lnSpc>
            </a:pPr>
            <a:r>
              <a:rPr lang="en-US" b="true" sz="2884" spc="196">
                <a:solidFill>
                  <a:srgbClr val="5666F8"/>
                </a:solidFill>
                <a:latin typeface="Codec Pro Ultra-Bold"/>
                <a:ea typeface="Codec Pro Ultra-Bold"/>
                <a:cs typeface="Codec Pro Ultra-Bold"/>
                <a:sym typeface="Codec Pro Ultra-Bold"/>
              </a:rPr>
              <a:t>08</a:t>
            </a:r>
          </a:p>
        </p:txBody>
      </p:sp>
      <p:sp>
        <p:nvSpPr>
          <p:cNvPr name="TextBox 20" id="20"/>
          <p:cNvSpPr txBox="true"/>
          <p:nvPr/>
        </p:nvSpPr>
        <p:spPr>
          <a:xfrm rot="0">
            <a:off x="9803044" y="8128527"/>
            <a:ext cx="722176" cy="442715"/>
          </a:xfrm>
          <a:prstGeom prst="rect">
            <a:avLst/>
          </a:prstGeom>
        </p:spPr>
        <p:txBody>
          <a:bodyPr anchor="t" rtlCol="false" tIns="0" lIns="0" bIns="0" rIns="0">
            <a:spAutoFit/>
          </a:bodyPr>
          <a:lstStyle/>
          <a:p>
            <a:pPr algn="l">
              <a:lnSpc>
                <a:spcPts val="2970"/>
              </a:lnSpc>
            </a:pPr>
            <a:r>
              <a:rPr lang="en-US" b="true" sz="2884" spc="196">
                <a:solidFill>
                  <a:srgbClr val="5666F8"/>
                </a:solidFill>
                <a:latin typeface="Codec Pro Ultra-Bold"/>
                <a:ea typeface="Codec Pro Ultra-Bold"/>
                <a:cs typeface="Codec Pro Ultra-Bold"/>
                <a:sym typeface="Codec Pro Ultra-Bold"/>
              </a:rPr>
              <a:t>12</a:t>
            </a:r>
          </a:p>
        </p:txBody>
      </p:sp>
      <p:sp>
        <p:nvSpPr>
          <p:cNvPr name="TextBox 21" id="21"/>
          <p:cNvSpPr txBox="true"/>
          <p:nvPr/>
        </p:nvSpPr>
        <p:spPr>
          <a:xfrm rot="0">
            <a:off x="3197059" y="4596508"/>
            <a:ext cx="5776012" cy="440836"/>
          </a:xfrm>
          <a:prstGeom prst="rect">
            <a:avLst/>
          </a:prstGeom>
        </p:spPr>
        <p:txBody>
          <a:bodyPr anchor="t" rtlCol="false" tIns="0" lIns="0" bIns="0" rIns="0">
            <a:spAutoFit/>
          </a:bodyPr>
          <a:lstStyle/>
          <a:p>
            <a:pPr algn="l">
              <a:lnSpc>
                <a:spcPts val="2970"/>
              </a:lnSpc>
            </a:pPr>
            <a:r>
              <a:rPr lang="en-US" sz="2884" spc="196">
                <a:solidFill>
                  <a:srgbClr val="15193E"/>
                </a:solidFill>
                <a:latin typeface="Codec Pro"/>
                <a:ea typeface="Codec Pro"/>
                <a:cs typeface="Codec Pro"/>
                <a:sym typeface="Codec Pro"/>
              </a:rPr>
              <a:t>EQUIPO DE TRABAJO</a:t>
            </a:r>
          </a:p>
        </p:txBody>
      </p:sp>
      <p:sp>
        <p:nvSpPr>
          <p:cNvPr name="TextBox 22" id="22"/>
          <p:cNvSpPr txBox="true"/>
          <p:nvPr/>
        </p:nvSpPr>
        <p:spPr>
          <a:xfrm rot="0">
            <a:off x="3197059" y="6941346"/>
            <a:ext cx="5776012" cy="440836"/>
          </a:xfrm>
          <a:prstGeom prst="rect">
            <a:avLst/>
          </a:prstGeom>
        </p:spPr>
        <p:txBody>
          <a:bodyPr anchor="t" rtlCol="false" tIns="0" lIns="0" bIns="0" rIns="0">
            <a:spAutoFit/>
          </a:bodyPr>
          <a:lstStyle/>
          <a:p>
            <a:pPr algn="l">
              <a:lnSpc>
                <a:spcPts val="2970"/>
              </a:lnSpc>
            </a:pPr>
            <a:r>
              <a:rPr lang="en-US" sz="2884" spc="196">
                <a:solidFill>
                  <a:srgbClr val="15193E"/>
                </a:solidFill>
                <a:latin typeface="Codec Pro"/>
                <a:ea typeface="Codec Pro"/>
                <a:cs typeface="Codec Pro"/>
                <a:sym typeface="Codec Pro"/>
              </a:rPr>
              <a:t>METODOLOGIA</a:t>
            </a:r>
          </a:p>
        </p:txBody>
      </p:sp>
      <p:sp>
        <p:nvSpPr>
          <p:cNvPr name="TextBox 23" id="23"/>
          <p:cNvSpPr txBox="true"/>
          <p:nvPr/>
        </p:nvSpPr>
        <p:spPr>
          <a:xfrm rot="0">
            <a:off x="10796185" y="6200237"/>
            <a:ext cx="6059266" cy="440836"/>
          </a:xfrm>
          <a:prstGeom prst="rect">
            <a:avLst/>
          </a:prstGeom>
        </p:spPr>
        <p:txBody>
          <a:bodyPr anchor="t" rtlCol="false" tIns="0" lIns="0" bIns="0" rIns="0">
            <a:spAutoFit/>
          </a:bodyPr>
          <a:lstStyle/>
          <a:p>
            <a:pPr algn="l">
              <a:lnSpc>
                <a:spcPts val="2970"/>
              </a:lnSpc>
            </a:pPr>
            <a:r>
              <a:rPr lang="en-US" sz="2884" spc="196">
                <a:solidFill>
                  <a:srgbClr val="15193E"/>
                </a:solidFill>
                <a:latin typeface="Codec Pro"/>
                <a:ea typeface="Codec Pro"/>
                <a:cs typeface="Codec Pro"/>
                <a:sym typeface="Codec Pro"/>
              </a:rPr>
              <a:t>ETAPAS DE IMPLEMENTACIÓN</a:t>
            </a:r>
          </a:p>
        </p:txBody>
      </p:sp>
      <p:sp>
        <p:nvSpPr>
          <p:cNvPr name="TextBox 24" id="24"/>
          <p:cNvSpPr txBox="true"/>
          <p:nvPr/>
        </p:nvSpPr>
        <p:spPr>
          <a:xfrm rot="0">
            <a:off x="3197059" y="5768927"/>
            <a:ext cx="5776012" cy="440836"/>
          </a:xfrm>
          <a:prstGeom prst="rect">
            <a:avLst/>
          </a:prstGeom>
        </p:spPr>
        <p:txBody>
          <a:bodyPr anchor="t" rtlCol="false" tIns="0" lIns="0" bIns="0" rIns="0">
            <a:spAutoFit/>
          </a:bodyPr>
          <a:lstStyle/>
          <a:p>
            <a:pPr algn="l">
              <a:lnSpc>
                <a:spcPts val="2970"/>
              </a:lnSpc>
            </a:pPr>
            <a:r>
              <a:rPr lang="en-US" sz="2884" spc="196">
                <a:solidFill>
                  <a:srgbClr val="15193E"/>
                </a:solidFill>
                <a:latin typeface="Codec Pro"/>
                <a:ea typeface="Codec Pro"/>
                <a:cs typeface="Codec Pro"/>
                <a:sym typeface="Codec Pro"/>
              </a:rPr>
              <a:t>SOLUCION</a:t>
            </a:r>
          </a:p>
        </p:txBody>
      </p:sp>
      <p:sp>
        <p:nvSpPr>
          <p:cNvPr name="TextBox 25" id="25"/>
          <p:cNvSpPr txBox="true"/>
          <p:nvPr/>
        </p:nvSpPr>
        <p:spPr>
          <a:xfrm rot="0">
            <a:off x="10796185" y="4597307"/>
            <a:ext cx="5287897" cy="440836"/>
          </a:xfrm>
          <a:prstGeom prst="rect">
            <a:avLst/>
          </a:prstGeom>
        </p:spPr>
        <p:txBody>
          <a:bodyPr anchor="t" rtlCol="false" tIns="0" lIns="0" bIns="0" rIns="0">
            <a:spAutoFit/>
          </a:bodyPr>
          <a:lstStyle/>
          <a:p>
            <a:pPr algn="l">
              <a:lnSpc>
                <a:spcPts val="2970"/>
              </a:lnSpc>
            </a:pPr>
            <a:r>
              <a:rPr lang="en-US" sz="2884" spc="196">
                <a:solidFill>
                  <a:srgbClr val="15193E"/>
                </a:solidFill>
                <a:latin typeface="Codec Pro"/>
                <a:ea typeface="Codec Pro"/>
                <a:cs typeface="Codec Pro"/>
                <a:sym typeface="Codec Pro"/>
              </a:rPr>
              <a:t>TOPOLOGÍA</a:t>
            </a:r>
          </a:p>
        </p:txBody>
      </p:sp>
      <p:sp>
        <p:nvSpPr>
          <p:cNvPr name="TextBox 26" id="26"/>
          <p:cNvSpPr txBox="true"/>
          <p:nvPr/>
        </p:nvSpPr>
        <p:spPr>
          <a:xfrm rot="0">
            <a:off x="10796185" y="7527091"/>
            <a:ext cx="5287897" cy="440836"/>
          </a:xfrm>
          <a:prstGeom prst="rect">
            <a:avLst/>
          </a:prstGeom>
        </p:spPr>
        <p:txBody>
          <a:bodyPr anchor="t" rtlCol="false" tIns="0" lIns="0" bIns="0" rIns="0">
            <a:spAutoFit/>
          </a:bodyPr>
          <a:lstStyle/>
          <a:p>
            <a:pPr algn="l">
              <a:lnSpc>
                <a:spcPts val="2970"/>
              </a:lnSpc>
            </a:pPr>
            <a:r>
              <a:rPr lang="en-US" sz="2884" spc="196">
                <a:solidFill>
                  <a:srgbClr val="15193E"/>
                </a:solidFill>
                <a:latin typeface="Codec Pro"/>
                <a:ea typeface="Codec Pro"/>
                <a:cs typeface="Codec Pro"/>
                <a:sym typeface="Codec Pro"/>
              </a:rPr>
              <a:t>RESULTADO</a:t>
            </a:r>
          </a:p>
        </p:txBody>
      </p:sp>
      <p:sp>
        <p:nvSpPr>
          <p:cNvPr name="TextBox 27" id="27"/>
          <p:cNvSpPr txBox="true"/>
          <p:nvPr/>
        </p:nvSpPr>
        <p:spPr>
          <a:xfrm rot="0">
            <a:off x="3197059" y="5182254"/>
            <a:ext cx="5776012" cy="440836"/>
          </a:xfrm>
          <a:prstGeom prst="rect">
            <a:avLst/>
          </a:prstGeom>
        </p:spPr>
        <p:txBody>
          <a:bodyPr anchor="t" rtlCol="false" tIns="0" lIns="0" bIns="0" rIns="0">
            <a:spAutoFit/>
          </a:bodyPr>
          <a:lstStyle/>
          <a:p>
            <a:pPr algn="l">
              <a:lnSpc>
                <a:spcPts val="2970"/>
              </a:lnSpc>
            </a:pPr>
            <a:r>
              <a:rPr lang="en-US" sz="2884" spc="196">
                <a:solidFill>
                  <a:srgbClr val="15193E"/>
                </a:solidFill>
                <a:latin typeface="Codec Pro"/>
                <a:ea typeface="Codec Pro"/>
                <a:cs typeface="Codec Pro"/>
                <a:sym typeface="Codec Pro"/>
              </a:rPr>
              <a:t>PROBLEMATICA</a:t>
            </a:r>
          </a:p>
        </p:txBody>
      </p:sp>
      <p:sp>
        <p:nvSpPr>
          <p:cNvPr name="TextBox 28" id="28"/>
          <p:cNvSpPr txBox="true"/>
          <p:nvPr/>
        </p:nvSpPr>
        <p:spPr>
          <a:xfrm rot="0">
            <a:off x="3197059" y="7527091"/>
            <a:ext cx="5776012" cy="440836"/>
          </a:xfrm>
          <a:prstGeom prst="rect">
            <a:avLst/>
          </a:prstGeom>
        </p:spPr>
        <p:txBody>
          <a:bodyPr anchor="t" rtlCol="false" tIns="0" lIns="0" bIns="0" rIns="0">
            <a:spAutoFit/>
          </a:bodyPr>
          <a:lstStyle/>
          <a:p>
            <a:pPr algn="l">
              <a:lnSpc>
                <a:spcPts val="2970"/>
              </a:lnSpc>
            </a:pPr>
            <a:r>
              <a:rPr lang="en-US" sz="2884" spc="196">
                <a:solidFill>
                  <a:srgbClr val="15193E"/>
                </a:solidFill>
                <a:latin typeface="Codec Pro"/>
                <a:ea typeface="Codec Pro"/>
                <a:cs typeface="Codec Pro"/>
                <a:sym typeface="Codec Pro"/>
              </a:rPr>
              <a:t>ROLES</a:t>
            </a:r>
          </a:p>
        </p:txBody>
      </p:sp>
      <p:sp>
        <p:nvSpPr>
          <p:cNvPr name="TextBox 29" id="29"/>
          <p:cNvSpPr txBox="true"/>
          <p:nvPr/>
        </p:nvSpPr>
        <p:spPr>
          <a:xfrm rot="0">
            <a:off x="10796185" y="6959226"/>
            <a:ext cx="5287897" cy="440836"/>
          </a:xfrm>
          <a:prstGeom prst="rect">
            <a:avLst/>
          </a:prstGeom>
        </p:spPr>
        <p:txBody>
          <a:bodyPr anchor="t" rtlCol="false" tIns="0" lIns="0" bIns="0" rIns="0">
            <a:spAutoFit/>
          </a:bodyPr>
          <a:lstStyle/>
          <a:p>
            <a:pPr algn="l">
              <a:lnSpc>
                <a:spcPts val="2970"/>
              </a:lnSpc>
            </a:pPr>
            <a:r>
              <a:rPr lang="en-US" sz="2884" spc="196">
                <a:solidFill>
                  <a:srgbClr val="15193E"/>
                </a:solidFill>
                <a:latin typeface="Codec Pro"/>
                <a:ea typeface="Codec Pro"/>
                <a:cs typeface="Codec Pro"/>
                <a:sym typeface="Codec Pro"/>
              </a:rPr>
              <a:t>ESTADÍSTICAS</a:t>
            </a:r>
          </a:p>
        </p:txBody>
      </p:sp>
      <p:sp>
        <p:nvSpPr>
          <p:cNvPr name="TextBox 30" id="30"/>
          <p:cNvSpPr txBox="true"/>
          <p:nvPr/>
        </p:nvSpPr>
        <p:spPr>
          <a:xfrm rot="0">
            <a:off x="3197059" y="6354673"/>
            <a:ext cx="5776012" cy="440836"/>
          </a:xfrm>
          <a:prstGeom prst="rect">
            <a:avLst/>
          </a:prstGeom>
        </p:spPr>
        <p:txBody>
          <a:bodyPr anchor="t" rtlCol="false" tIns="0" lIns="0" bIns="0" rIns="0">
            <a:spAutoFit/>
          </a:bodyPr>
          <a:lstStyle/>
          <a:p>
            <a:pPr algn="l">
              <a:lnSpc>
                <a:spcPts val="2970"/>
              </a:lnSpc>
            </a:pPr>
            <a:r>
              <a:rPr lang="en-US" sz="2884" spc="196">
                <a:solidFill>
                  <a:srgbClr val="15193E"/>
                </a:solidFill>
                <a:latin typeface="Codec Pro"/>
                <a:ea typeface="Codec Pro"/>
                <a:cs typeface="Codec Pro"/>
                <a:sym typeface="Codec Pro"/>
              </a:rPr>
              <a:t>OBJETIVOS</a:t>
            </a:r>
          </a:p>
        </p:txBody>
      </p:sp>
      <p:sp>
        <p:nvSpPr>
          <p:cNvPr name="TextBox 31" id="31"/>
          <p:cNvSpPr txBox="true"/>
          <p:nvPr/>
        </p:nvSpPr>
        <p:spPr>
          <a:xfrm rot="0">
            <a:off x="10791920" y="5216068"/>
            <a:ext cx="6315794" cy="809875"/>
          </a:xfrm>
          <a:prstGeom prst="rect">
            <a:avLst/>
          </a:prstGeom>
        </p:spPr>
        <p:txBody>
          <a:bodyPr anchor="t" rtlCol="false" tIns="0" lIns="0" bIns="0" rIns="0">
            <a:spAutoFit/>
          </a:bodyPr>
          <a:lstStyle/>
          <a:p>
            <a:pPr algn="l">
              <a:lnSpc>
                <a:spcPts val="2970"/>
              </a:lnSpc>
            </a:pPr>
            <a:r>
              <a:rPr lang="en-US" sz="2884" spc="196">
                <a:solidFill>
                  <a:srgbClr val="15193E"/>
                </a:solidFill>
                <a:latin typeface="Codec Pro"/>
                <a:ea typeface="Codec Pro"/>
                <a:cs typeface="Codec Pro"/>
                <a:sym typeface="Codec Pro"/>
              </a:rPr>
              <a:t>PLATAFORMA, TECONOLOGIAS Y FACTIVILIDAD</a:t>
            </a:r>
          </a:p>
        </p:txBody>
      </p:sp>
      <p:sp>
        <p:nvSpPr>
          <p:cNvPr name="TextBox 32" id="32"/>
          <p:cNvSpPr txBox="true"/>
          <p:nvPr/>
        </p:nvSpPr>
        <p:spPr>
          <a:xfrm rot="0">
            <a:off x="10796185" y="8128527"/>
            <a:ext cx="5287897" cy="440836"/>
          </a:xfrm>
          <a:prstGeom prst="rect">
            <a:avLst/>
          </a:prstGeom>
        </p:spPr>
        <p:txBody>
          <a:bodyPr anchor="t" rtlCol="false" tIns="0" lIns="0" bIns="0" rIns="0">
            <a:spAutoFit/>
          </a:bodyPr>
          <a:lstStyle/>
          <a:p>
            <a:pPr algn="l">
              <a:lnSpc>
                <a:spcPts val="2970"/>
              </a:lnSpc>
            </a:pPr>
            <a:r>
              <a:rPr lang="en-US" sz="2884" spc="196">
                <a:solidFill>
                  <a:srgbClr val="15193E"/>
                </a:solidFill>
                <a:latin typeface="Codec Pro"/>
                <a:ea typeface="Codec Pro"/>
                <a:cs typeface="Codec Pro"/>
                <a:sym typeface="Codec Pro"/>
              </a:rPr>
              <a:t>CONCLUSIÓN</a:t>
            </a:r>
          </a:p>
        </p:txBody>
      </p:sp>
      <p:sp>
        <p:nvSpPr>
          <p:cNvPr name="Freeform 33" id="33"/>
          <p:cNvSpPr/>
          <p:nvPr/>
        </p:nvSpPr>
        <p:spPr>
          <a:xfrm flipH="false" flipV="false" rot="0">
            <a:off x="-651470" y="-757964"/>
            <a:ext cx="3655283" cy="2173232"/>
          </a:xfrm>
          <a:custGeom>
            <a:avLst/>
            <a:gdLst/>
            <a:ahLst/>
            <a:cxnLst/>
            <a:rect r="r" b="b" t="t" l="l"/>
            <a:pathLst>
              <a:path h="2173232" w="3655283">
                <a:moveTo>
                  <a:pt x="0" y="0"/>
                </a:moveTo>
                <a:lnTo>
                  <a:pt x="3655283" y="0"/>
                </a:lnTo>
                <a:lnTo>
                  <a:pt x="3655283" y="2173232"/>
                </a:lnTo>
                <a:lnTo>
                  <a:pt x="0" y="217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4" id="34"/>
          <p:cNvSpPr/>
          <p:nvPr/>
        </p:nvSpPr>
        <p:spPr>
          <a:xfrm flipH="false" flipV="false" rot="0">
            <a:off x="-1394806" y="659463"/>
            <a:ext cx="3484317" cy="2071585"/>
          </a:xfrm>
          <a:custGeom>
            <a:avLst/>
            <a:gdLst/>
            <a:ahLst/>
            <a:cxnLst/>
            <a:rect r="r" b="b" t="t" l="l"/>
            <a:pathLst>
              <a:path h="2071585" w="3484317">
                <a:moveTo>
                  <a:pt x="0" y="0"/>
                </a:moveTo>
                <a:lnTo>
                  <a:pt x="3484317" y="0"/>
                </a:lnTo>
                <a:lnTo>
                  <a:pt x="3484317" y="2071585"/>
                </a:lnTo>
                <a:lnTo>
                  <a:pt x="0" y="20715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5" id="35"/>
          <p:cNvSpPr/>
          <p:nvPr/>
        </p:nvSpPr>
        <p:spPr>
          <a:xfrm flipH="false" flipV="false" rot="0">
            <a:off x="15113293" y="8893212"/>
            <a:ext cx="3484317" cy="2071585"/>
          </a:xfrm>
          <a:custGeom>
            <a:avLst/>
            <a:gdLst/>
            <a:ahLst/>
            <a:cxnLst/>
            <a:rect r="r" b="b" t="t" l="l"/>
            <a:pathLst>
              <a:path h="2071585" w="3484317">
                <a:moveTo>
                  <a:pt x="0" y="0"/>
                </a:moveTo>
                <a:lnTo>
                  <a:pt x="3484317" y="0"/>
                </a:lnTo>
                <a:lnTo>
                  <a:pt x="3484317" y="2071585"/>
                </a:lnTo>
                <a:lnTo>
                  <a:pt x="0" y="20715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6" id="36"/>
          <p:cNvSpPr/>
          <p:nvPr/>
        </p:nvSpPr>
        <p:spPr>
          <a:xfrm flipH="false" flipV="false" rot="0">
            <a:off x="16027523" y="7552462"/>
            <a:ext cx="3655283" cy="2173232"/>
          </a:xfrm>
          <a:custGeom>
            <a:avLst/>
            <a:gdLst/>
            <a:ahLst/>
            <a:cxnLst/>
            <a:rect r="r" b="b" t="t" l="l"/>
            <a:pathLst>
              <a:path h="2173232" w="3655283">
                <a:moveTo>
                  <a:pt x="0" y="0"/>
                </a:moveTo>
                <a:lnTo>
                  <a:pt x="3655283" y="0"/>
                </a:lnTo>
                <a:lnTo>
                  <a:pt x="3655283" y="2173231"/>
                </a:lnTo>
                <a:lnTo>
                  <a:pt x="0" y="21732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05643">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9250115" y="3086932"/>
            <a:ext cx="8108146" cy="4610225"/>
            <a:chOff x="0" y="0"/>
            <a:chExt cx="2135479" cy="1214216"/>
          </a:xfrm>
        </p:grpSpPr>
        <p:sp>
          <p:nvSpPr>
            <p:cNvPr name="Freeform 3" id="3"/>
            <p:cNvSpPr/>
            <p:nvPr/>
          </p:nvSpPr>
          <p:spPr>
            <a:xfrm flipH="false" flipV="false" rot="0">
              <a:off x="0" y="0"/>
              <a:ext cx="2135479" cy="1214216"/>
            </a:xfrm>
            <a:custGeom>
              <a:avLst/>
              <a:gdLst/>
              <a:ahLst/>
              <a:cxnLst/>
              <a:rect r="r" b="b" t="t" l="l"/>
              <a:pathLst>
                <a:path h="1214216" w="2135479">
                  <a:moveTo>
                    <a:pt x="30555" y="0"/>
                  </a:moveTo>
                  <a:lnTo>
                    <a:pt x="2104924" y="0"/>
                  </a:lnTo>
                  <a:cubicBezTo>
                    <a:pt x="2113028" y="0"/>
                    <a:pt x="2120799" y="3219"/>
                    <a:pt x="2126530" y="8949"/>
                  </a:cubicBezTo>
                  <a:cubicBezTo>
                    <a:pt x="2132260" y="14679"/>
                    <a:pt x="2135479" y="22451"/>
                    <a:pt x="2135479" y="30555"/>
                  </a:cubicBezTo>
                  <a:lnTo>
                    <a:pt x="2135479" y="1183661"/>
                  </a:lnTo>
                  <a:cubicBezTo>
                    <a:pt x="2135479" y="1191764"/>
                    <a:pt x="2132260" y="1199536"/>
                    <a:pt x="2126530" y="1205266"/>
                  </a:cubicBezTo>
                  <a:cubicBezTo>
                    <a:pt x="2120799" y="1210996"/>
                    <a:pt x="2113028" y="1214216"/>
                    <a:pt x="2104924" y="1214216"/>
                  </a:cubicBezTo>
                  <a:lnTo>
                    <a:pt x="30555" y="1214216"/>
                  </a:lnTo>
                  <a:cubicBezTo>
                    <a:pt x="13680" y="1214216"/>
                    <a:pt x="0" y="1200536"/>
                    <a:pt x="0" y="1183661"/>
                  </a:cubicBezTo>
                  <a:lnTo>
                    <a:pt x="0" y="30555"/>
                  </a:lnTo>
                  <a:cubicBezTo>
                    <a:pt x="0" y="22451"/>
                    <a:pt x="3219" y="14679"/>
                    <a:pt x="8949" y="8949"/>
                  </a:cubicBezTo>
                  <a:cubicBezTo>
                    <a:pt x="14679" y="3219"/>
                    <a:pt x="22451" y="0"/>
                    <a:pt x="30555" y="0"/>
                  </a:cubicBezTo>
                  <a:close/>
                </a:path>
              </a:pathLst>
            </a:custGeom>
            <a:solidFill>
              <a:srgbClr val="E4E5EC"/>
            </a:solidFill>
          </p:spPr>
        </p:sp>
        <p:sp>
          <p:nvSpPr>
            <p:cNvPr name="TextBox 4" id="4"/>
            <p:cNvSpPr txBox="true"/>
            <p:nvPr/>
          </p:nvSpPr>
          <p:spPr>
            <a:xfrm>
              <a:off x="0" y="-38100"/>
              <a:ext cx="2135479" cy="1252316"/>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653028" y="535426"/>
            <a:ext cx="2726935" cy="1621287"/>
          </a:xfrm>
          <a:custGeom>
            <a:avLst/>
            <a:gdLst/>
            <a:ahLst/>
            <a:cxnLst/>
            <a:rect r="r" b="b" t="t" l="l"/>
            <a:pathLst>
              <a:path h="1621287" w="2726935">
                <a:moveTo>
                  <a:pt x="0" y="0"/>
                </a:moveTo>
                <a:lnTo>
                  <a:pt x="2726935" y="0"/>
                </a:lnTo>
                <a:lnTo>
                  <a:pt x="2726935" y="1621287"/>
                </a:lnTo>
                <a:lnTo>
                  <a:pt x="0" y="16212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571156" y="1610537"/>
            <a:ext cx="2599390" cy="1545456"/>
          </a:xfrm>
          <a:custGeom>
            <a:avLst/>
            <a:gdLst/>
            <a:ahLst/>
            <a:cxnLst/>
            <a:rect r="r" b="b" t="t" l="l"/>
            <a:pathLst>
              <a:path h="1545456" w="2599390">
                <a:moveTo>
                  <a:pt x="0" y="0"/>
                </a:moveTo>
                <a:lnTo>
                  <a:pt x="2599391" y="0"/>
                </a:lnTo>
                <a:lnTo>
                  <a:pt x="2599391" y="1545455"/>
                </a:lnTo>
                <a:lnTo>
                  <a:pt x="0" y="15454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436257" y="3326240"/>
            <a:ext cx="7093565" cy="6162535"/>
          </a:xfrm>
          <a:custGeom>
            <a:avLst/>
            <a:gdLst/>
            <a:ahLst/>
            <a:cxnLst/>
            <a:rect r="r" b="b" t="t" l="l"/>
            <a:pathLst>
              <a:path h="6162535" w="7093565">
                <a:moveTo>
                  <a:pt x="0" y="0"/>
                </a:moveTo>
                <a:lnTo>
                  <a:pt x="7093565" y="0"/>
                </a:lnTo>
                <a:lnTo>
                  <a:pt x="7093565" y="6162534"/>
                </a:lnTo>
                <a:lnTo>
                  <a:pt x="0" y="6162534"/>
                </a:lnTo>
                <a:lnTo>
                  <a:pt x="0" y="0"/>
                </a:lnTo>
                <a:close/>
              </a:path>
            </a:pathLst>
          </a:custGeom>
          <a:blipFill>
            <a:blip r:embed="rId4"/>
            <a:stretch>
              <a:fillRect l="0" t="0" r="0" b="0"/>
            </a:stretch>
          </a:blipFill>
        </p:spPr>
      </p:sp>
      <p:sp>
        <p:nvSpPr>
          <p:cNvPr name="TextBox 8" id="8"/>
          <p:cNvSpPr txBox="true"/>
          <p:nvPr/>
        </p:nvSpPr>
        <p:spPr>
          <a:xfrm rot="0">
            <a:off x="11095299" y="3203617"/>
            <a:ext cx="4417777" cy="791211"/>
          </a:xfrm>
          <a:prstGeom prst="rect">
            <a:avLst/>
          </a:prstGeom>
        </p:spPr>
        <p:txBody>
          <a:bodyPr anchor="t" rtlCol="false" tIns="0" lIns="0" bIns="0" rIns="0">
            <a:spAutoFit/>
          </a:bodyPr>
          <a:lstStyle/>
          <a:p>
            <a:pPr algn="l">
              <a:lnSpc>
                <a:spcPts val="5170"/>
              </a:lnSpc>
            </a:pPr>
            <a:r>
              <a:rPr lang="en-US" sz="5500" b="true">
                <a:solidFill>
                  <a:srgbClr val="FFB02C"/>
                </a:solidFill>
                <a:latin typeface="Codec Pro Ultra-Bold"/>
                <a:ea typeface="Codec Pro Ultra-Bold"/>
                <a:cs typeface="Codec Pro Ultra-Bold"/>
                <a:sym typeface="Codec Pro Ultra-Bold"/>
              </a:rPr>
              <a:t>MATRIZ RACI</a:t>
            </a:r>
          </a:p>
        </p:txBody>
      </p:sp>
      <p:sp>
        <p:nvSpPr>
          <p:cNvPr name="TextBox 9" id="9"/>
          <p:cNvSpPr txBox="true"/>
          <p:nvPr/>
        </p:nvSpPr>
        <p:spPr>
          <a:xfrm rot="0">
            <a:off x="9520754" y="4547450"/>
            <a:ext cx="7566868" cy="2028825"/>
          </a:xfrm>
          <a:prstGeom prst="rect">
            <a:avLst/>
          </a:prstGeom>
        </p:spPr>
        <p:txBody>
          <a:bodyPr anchor="t" rtlCol="false" tIns="0" lIns="0" bIns="0" rIns="0">
            <a:spAutoFit/>
          </a:bodyPr>
          <a:lstStyle/>
          <a:p>
            <a:pPr algn="l">
              <a:lnSpc>
                <a:spcPts val="2280"/>
              </a:lnSpc>
            </a:pPr>
            <a:r>
              <a:rPr lang="en-US" sz="1900">
                <a:solidFill>
                  <a:srgbClr val="15193E"/>
                </a:solidFill>
                <a:latin typeface="Codec Pro"/>
                <a:ea typeface="Codec Pro"/>
                <a:cs typeface="Codec Pro"/>
                <a:sym typeface="Codec Pro"/>
              </a:rPr>
              <a:t>Este entregable nos permitió organizar y gestionar las actividades semanales relacionada a los entregables y los responsables que llevan a cabo estas actividades.</a:t>
            </a:r>
          </a:p>
          <a:p>
            <a:pPr algn="l">
              <a:lnSpc>
                <a:spcPts val="2280"/>
              </a:lnSpc>
            </a:pPr>
          </a:p>
          <a:p>
            <a:pPr algn="l">
              <a:lnSpc>
                <a:spcPts val="2280"/>
              </a:lnSpc>
            </a:pPr>
            <a:r>
              <a:rPr lang="en-US" sz="1900">
                <a:solidFill>
                  <a:srgbClr val="15193E"/>
                </a:solidFill>
                <a:latin typeface="Codec Pro"/>
                <a:ea typeface="Codec Pro"/>
                <a:cs typeface="Codec Pro"/>
                <a:sym typeface="Codec Pro"/>
              </a:rPr>
              <a:t>En este extracto podemos visualizar las primeras 6 semanas de la creación de este proyecto. Estas 6 semanas están relacionadas a la planificación y la creación de los cimientos del sistema.</a:t>
            </a:r>
          </a:p>
        </p:txBody>
      </p:sp>
      <p:sp>
        <p:nvSpPr>
          <p:cNvPr name="Freeform 10" id="10"/>
          <p:cNvSpPr/>
          <p:nvPr/>
        </p:nvSpPr>
        <p:spPr>
          <a:xfrm flipH="false" flipV="false" rot="0">
            <a:off x="3016496" y="2156713"/>
            <a:ext cx="1015765" cy="1132470"/>
          </a:xfrm>
          <a:custGeom>
            <a:avLst/>
            <a:gdLst/>
            <a:ahLst/>
            <a:cxnLst/>
            <a:rect r="r" b="b" t="t" l="l"/>
            <a:pathLst>
              <a:path h="1132470" w="1015765">
                <a:moveTo>
                  <a:pt x="0" y="0"/>
                </a:moveTo>
                <a:lnTo>
                  <a:pt x="1015765" y="0"/>
                </a:lnTo>
                <a:lnTo>
                  <a:pt x="1015765" y="1132470"/>
                </a:lnTo>
                <a:lnTo>
                  <a:pt x="0" y="1132470"/>
                </a:lnTo>
                <a:lnTo>
                  <a:pt x="0" y="0"/>
                </a:lnTo>
                <a:close/>
              </a:path>
            </a:pathLst>
          </a:custGeom>
          <a:blipFill>
            <a:blip r:embed="rId5"/>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05643">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10633184" y="4559538"/>
            <a:ext cx="6734368" cy="2831346"/>
            <a:chOff x="0" y="0"/>
            <a:chExt cx="1773661" cy="745704"/>
          </a:xfrm>
        </p:grpSpPr>
        <p:sp>
          <p:nvSpPr>
            <p:cNvPr name="Freeform 3" id="3"/>
            <p:cNvSpPr/>
            <p:nvPr/>
          </p:nvSpPr>
          <p:spPr>
            <a:xfrm flipH="false" flipV="false" rot="0">
              <a:off x="0" y="0"/>
              <a:ext cx="1773661" cy="745704"/>
            </a:xfrm>
            <a:custGeom>
              <a:avLst/>
              <a:gdLst/>
              <a:ahLst/>
              <a:cxnLst/>
              <a:rect r="r" b="b" t="t" l="l"/>
              <a:pathLst>
                <a:path h="745704" w="1773661">
                  <a:moveTo>
                    <a:pt x="36788" y="0"/>
                  </a:moveTo>
                  <a:lnTo>
                    <a:pt x="1736873" y="0"/>
                  </a:lnTo>
                  <a:cubicBezTo>
                    <a:pt x="1746630" y="0"/>
                    <a:pt x="1755987" y="3876"/>
                    <a:pt x="1762886" y="10775"/>
                  </a:cubicBezTo>
                  <a:cubicBezTo>
                    <a:pt x="1769785" y="17674"/>
                    <a:pt x="1773661" y="27031"/>
                    <a:pt x="1773661" y="36788"/>
                  </a:cubicBezTo>
                  <a:lnTo>
                    <a:pt x="1773661" y="708917"/>
                  </a:lnTo>
                  <a:cubicBezTo>
                    <a:pt x="1773661" y="718673"/>
                    <a:pt x="1769785" y="728030"/>
                    <a:pt x="1762886" y="734929"/>
                  </a:cubicBezTo>
                  <a:cubicBezTo>
                    <a:pt x="1755987" y="741828"/>
                    <a:pt x="1746630" y="745704"/>
                    <a:pt x="1736873" y="745704"/>
                  </a:cubicBezTo>
                  <a:lnTo>
                    <a:pt x="36788" y="745704"/>
                  </a:lnTo>
                  <a:cubicBezTo>
                    <a:pt x="27031" y="745704"/>
                    <a:pt x="17674" y="741828"/>
                    <a:pt x="10775" y="734929"/>
                  </a:cubicBezTo>
                  <a:cubicBezTo>
                    <a:pt x="3876" y="728030"/>
                    <a:pt x="0" y="718673"/>
                    <a:pt x="0" y="708917"/>
                  </a:cubicBezTo>
                  <a:lnTo>
                    <a:pt x="0" y="36788"/>
                  </a:lnTo>
                  <a:cubicBezTo>
                    <a:pt x="0" y="27031"/>
                    <a:pt x="3876" y="17674"/>
                    <a:pt x="10775" y="10775"/>
                  </a:cubicBezTo>
                  <a:cubicBezTo>
                    <a:pt x="17674" y="3876"/>
                    <a:pt x="27031" y="0"/>
                    <a:pt x="36788" y="0"/>
                  </a:cubicBezTo>
                  <a:close/>
                </a:path>
              </a:pathLst>
            </a:custGeom>
            <a:solidFill>
              <a:srgbClr val="E4E5EC"/>
            </a:solidFill>
          </p:spPr>
        </p:sp>
        <p:sp>
          <p:nvSpPr>
            <p:cNvPr name="TextBox 4" id="4"/>
            <p:cNvSpPr txBox="true"/>
            <p:nvPr/>
          </p:nvSpPr>
          <p:spPr>
            <a:xfrm>
              <a:off x="0" y="-38100"/>
              <a:ext cx="1773661" cy="783804"/>
            </a:xfrm>
            <a:prstGeom prst="rect">
              <a:avLst/>
            </a:prstGeom>
          </p:spPr>
          <p:txBody>
            <a:bodyPr anchor="ctr" rtlCol="false" tIns="50800" lIns="50800" bIns="50800" rIns="50800"/>
            <a:lstStyle/>
            <a:p>
              <a:pPr algn="just">
                <a:lnSpc>
                  <a:spcPts val="2659"/>
                </a:lnSpc>
                <a:spcBef>
                  <a:spcPct val="0"/>
                </a:spcBef>
              </a:pPr>
            </a:p>
          </p:txBody>
        </p:sp>
      </p:grpSp>
      <p:sp>
        <p:nvSpPr>
          <p:cNvPr name="Freeform 5" id="5"/>
          <p:cNvSpPr/>
          <p:nvPr/>
        </p:nvSpPr>
        <p:spPr>
          <a:xfrm flipH="false" flipV="false" rot="0">
            <a:off x="15502066" y="1658225"/>
            <a:ext cx="2023999" cy="1203359"/>
          </a:xfrm>
          <a:custGeom>
            <a:avLst/>
            <a:gdLst/>
            <a:ahLst/>
            <a:cxnLst/>
            <a:rect r="r" b="b" t="t" l="l"/>
            <a:pathLst>
              <a:path h="1203359" w="2023999">
                <a:moveTo>
                  <a:pt x="0" y="0"/>
                </a:moveTo>
                <a:lnTo>
                  <a:pt x="2023999" y="0"/>
                </a:lnTo>
                <a:lnTo>
                  <a:pt x="2023999" y="1203359"/>
                </a:lnTo>
                <a:lnTo>
                  <a:pt x="0" y="12033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910716" y="695244"/>
            <a:ext cx="2066057" cy="1228365"/>
          </a:xfrm>
          <a:custGeom>
            <a:avLst/>
            <a:gdLst/>
            <a:ahLst/>
            <a:cxnLst/>
            <a:rect r="r" b="b" t="t" l="l"/>
            <a:pathLst>
              <a:path h="1228365" w="2066057">
                <a:moveTo>
                  <a:pt x="0" y="0"/>
                </a:moveTo>
                <a:lnTo>
                  <a:pt x="2066057" y="0"/>
                </a:lnTo>
                <a:lnTo>
                  <a:pt x="2066057" y="1228365"/>
                </a:lnTo>
                <a:lnTo>
                  <a:pt x="0" y="12283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28700" y="2343372"/>
            <a:ext cx="8316987" cy="3711456"/>
          </a:xfrm>
          <a:custGeom>
            <a:avLst/>
            <a:gdLst/>
            <a:ahLst/>
            <a:cxnLst/>
            <a:rect r="r" b="b" t="t" l="l"/>
            <a:pathLst>
              <a:path h="3711456" w="8316987">
                <a:moveTo>
                  <a:pt x="0" y="0"/>
                </a:moveTo>
                <a:lnTo>
                  <a:pt x="8316987" y="0"/>
                </a:lnTo>
                <a:lnTo>
                  <a:pt x="8316987" y="3711456"/>
                </a:lnTo>
                <a:lnTo>
                  <a:pt x="0" y="3711456"/>
                </a:lnTo>
                <a:lnTo>
                  <a:pt x="0" y="0"/>
                </a:lnTo>
                <a:close/>
              </a:path>
            </a:pathLst>
          </a:custGeom>
          <a:blipFill>
            <a:blip r:embed="rId4"/>
            <a:stretch>
              <a:fillRect l="0" t="0" r="0" b="0"/>
            </a:stretch>
          </a:blipFill>
        </p:spPr>
      </p:sp>
      <p:sp>
        <p:nvSpPr>
          <p:cNvPr name="Freeform 8" id="8"/>
          <p:cNvSpPr/>
          <p:nvPr/>
        </p:nvSpPr>
        <p:spPr>
          <a:xfrm flipH="false" flipV="false" rot="0">
            <a:off x="1028700" y="6054828"/>
            <a:ext cx="8316987" cy="3298799"/>
          </a:xfrm>
          <a:custGeom>
            <a:avLst/>
            <a:gdLst/>
            <a:ahLst/>
            <a:cxnLst/>
            <a:rect r="r" b="b" t="t" l="l"/>
            <a:pathLst>
              <a:path h="3298799" w="8316987">
                <a:moveTo>
                  <a:pt x="0" y="0"/>
                </a:moveTo>
                <a:lnTo>
                  <a:pt x="8316987" y="0"/>
                </a:lnTo>
                <a:lnTo>
                  <a:pt x="8316987" y="3298799"/>
                </a:lnTo>
                <a:lnTo>
                  <a:pt x="0" y="3298799"/>
                </a:lnTo>
                <a:lnTo>
                  <a:pt x="0" y="0"/>
                </a:lnTo>
                <a:close/>
              </a:path>
            </a:pathLst>
          </a:custGeom>
          <a:blipFill>
            <a:blip r:embed="rId5"/>
            <a:stretch>
              <a:fillRect l="0" t="0" r="-7927" b="0"/>
            </a:stretch>
          </a:blipFill>
        </p:spPr>
      </p:sp>
      <p:sp>
        <p:nvSpPr>
          <p:cNvPr name="TextBox 9" id="9"/>
          <p:cNvSpPr txBox="true"/>
          <p:nvPr/>
        </p:nvSpPr>
        <p:spPr>
          <a:xfrm rot="0">
            <a:off x="11890550" y="4941488"/>
            <a:ext cx="4219636" cy="791211"/>
          </a:xfrm>
          <a:prstGeom prst="rect">
            <a:avLst/>
          </a:prstGeom>
        </p:spPr>
        <p:txBody>
          <a:bodyPr anchor="t" rtlCol="false" tIns="0" lIns="0" bIns="0" rIns="0">
            <a:spAutoFit/>
          </a:bodyPr>
          <a:lstStyle/>
          <a:p>
            <a:pPr algn="l">
              <a:lnSpc>
                <a:spcPts val="5170"/>
              </a:lnSpc>
            </a:pPr>
            <a:r>
              <a:rPr lang="en-US" sz="5500" b="true">
                <a:solidFill>
                  <a:srgbClr val="FFB02C"/>
                </a:solidFill>
                <a:latin typeface="Codec Pro Ultra-Bold"/>
                <a:ea typeface="Codec Pro Ultra-Bold"/>
                <a:cs typeface="Codec Pro Ultra-Bold"/>
                <a:sym typeface="Codec Pro Ultra-Bold"/>
              </a:rPr>
              <a:t>ROADMAP</a:t>
            </a:r>
          </a:p>
        </p:txBody>
      </p:sp>
      <p:sp>
        <p:nvSpPr>
          <p:cNvPr name="Freeform 10" id="10"/>
          <p:cNvSpPr/>
          <p:nvPr/>
        </p:nvSpPr>
        <p:spPr>
          <a:xfrm flipH="false" flipV="false" rot="0">
            <a:off x="14611350" y="1751346"/>
            <a:ext cx="1062032" cy="1184053"/>
          </a:xfrm>
          <a:custGeom>
            <a:avLst/>
            <a:gdLst/>
            <a:ahLst/>
            <a:cxnLst/>
            <a:rect r="r" b="b" t="t" l="l"/>
            <a:pathLst>
              <a:path h="1184053" w="1062032">
                <a:moveTo>
                  <a:pt x="0" y="0"/>
                </a:moveTo>
                <a:lnTo>
                  <a:pt x="1062032" y="0"/>
                </a:lnTo>
                <a:lnTo>
                  <a:pt x="1062032" y="1184053"/>
                </a:lnTo>
                <a:lnTo>
                  <a:pt x="0" y="1184053"/>
                </a:lnTo>
                <a:lnTo>
                  <a:pt x="0" y="0"/>
                </a:lnTo>
                <a:close/>
              </a:path>
            </a:pathLst>
          </a:custGeom>
          <a:blipFill>
            <a:blip r:embed="rId6"/>
            <a:stretch>
              <a:fillRect l="0" t="0" r="0" b="0"/>
            </a:stretch>
          </a:blipFill>
        </p:spPr>
      </p:sp>
      <p:sp>
        <p:nvSpPr>
          <p:cNvPr name="TextBox 11" id="11"/>
          <p:cNvSpPr txBox="true"/>
          <p:nvPr/>
        </p:nvSpPr>
        <p:spPr>
          <a:xfrm rot="0">
            <a:off x="10731284" y="5927699"/>
            <a:ext cx="6538168" cy="1171575"/>
          </a:xfrm>
          <a:prstGeom prst="rect">
            <a:avLst/>
          </a:prstGeom>
        </p:spPr>
        <p:txBody>
          <a:bodyPr anchor="t" rtlCol="false" tIns="0" lIns="0" bIns="0" rIns="0">
            <a:spAutoFit/>
          </a:bodyPr>
          <a:lstStyle/>
          <a:p>
            <a:pPr algn="l">
              <a:lnSpc>
                <a:spcPts val="2280"/>
              </a:lnSpc>
            </a:pPr>
            <a:r>
              <a:rPr lang="en-US" sz="1900">
                <a:solidFill>
                  <a:srgbClr val="15193E"/>
                </a:solidFill>
                <a:latin typeface="Codec Pro"/>
                <a:ea typeface="Codec Pro"/>
                <a:cs typeface="Codec Pro"/>
                <a:sym typeface="Codec Pro"/>
              </a:rPr>
              <a:t>Fue utilizado para la separación de los artefactos de las épicas en 17 semanas. El Roadmap fue creado y organizado en función de la complejidad y prioridad de cada épica.</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05643">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897857" y="3999733"/>
            <a:ext cx="6734368" cy="2735339"/>
            <a:chOff x="0" y="0"/>
            <a:chExt cx="1773661" cy="720419"/>
          </a:xfrm>
        </p:grpSpPr>
        <p:sp>
          <p:nvSpPr>
            <p:cNvPr name="Freeform 3" id="3"/>
            <p:cNvSpPr/>
            <p:nvPr/>
          </p:nvSpPr>
          <p:spPr>
            <a:xfrm flipH="false" flipV="false" rot="0">
              <a:off x="0" y="0"/>
              <a:ext cx="1773661" cy="720419"/>
            </a:xfrm>
            <a:custGeom>
              <a:avLst/>
              <a:gdLst/>
              <a:ahLst/>
              <a:cxnLst/>
              <a:rect r="r" b="b" t="t" l="l"/>
              <a:pathLst>
                <a:path h="720419" w="1773661">
                  <a:moveTo>
                    <a:pt x="36788" y="0"/>
                  </a:moveTo>
                  <a:lnTo>
                    <a:pt x="1736873" y="0"/>
                  </a:lnTo>
                  <a:cubicBezTo>
                    <a:pt x="1746630" y="0"/>
                    <a:pt x="1755987" y="3876"/>
                    <a:pt x="1762886" y="10775"/>
                  </a:cubicBezTo>
                  <a:cubicBezTo>
                    <a:pt x="1769785" y="17674"/>
                    <a:pt x="1773661" y="27031"/>
                    <a:pt x="1773661" y="36788"/>
                  </a:cubicBezTo>
                  <a:lnTo>
                    <a:pt x="1773661" y="683631"/>
                  </a:lnTo>
                  <a:cubicBezTo>
                    <a:pt x="1773661" y="693388"/>
                    <a:pt x="1769785" y="702745"/>
                    <a:pt x="1762886" y="709644"/>
                  </a:cubicBezTo>
                  <a:cubicBezTo>
                    <a:pt x="1755987" y="716543"/>
                    <a:pt x="1746630" y="720419"/>
                    <a:pt x="1736873" y="720419"/>
                  </a:cubicBezTo>
                  <a:lnTo>
                    <a:pt x="36788" y="720419"/>
                  </a:lnTo>
                  <a:cubicBezTo>
                    <a:pt x="27031" y="720419"/>
                    <a:pt x="17674" y="716543"/>
                    <a:pt x="10775" y="709644"/>
                  </a:cubicBezTo>
                  <a:cubicBezTo>
                    <a:pt x="3876" y="702745"/>
                    <a:pt x="0" y="693388"/>
                    <a:pt x="0" y="683631"/>
                  </a:cubicBezTo>
                  <a:lnTo>
                    <a:pt x="0" y="36788"/>
                  </a:lnTo>
                  <a:cubicBezTo>
                    <a:pt x="0" y="27031"/>
                    <a:pt x="3876" y="17674"/>
                    <a:pt x="10775" y="10775"/>
                  </a:cubicBezTo>
                  <a:cubicBezTo>
                    <a:pt x="17674" y="3876"/>
                    <a:pt x="27031" y="0"/>
                    <a:pt x="36788" y="0"/>
                  </a:cubicBezTo>
                  <a:close/>
                </a:path>
              </a:pathLst>
            </a:custGeom>
            <a:solidFill>
              <a:srgbClr val="E4E5EC"/>
            </a:solidFill>
          </p:spPr>
        </p:sp>
        <p:sp>
          <p:nvSpPr>
            <p:cNvPr name="TextBox 4" id="4"/>
            <p:cNvSpPr txBox="true"/>
            <p:nvPr/>
          </p:nvSpPr>
          <p:spPr>
            <a:xfrm>
              <a:off x="0" y="-38100"/>
              <a:ext cx="1773661" cy="758519"/>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6054669" y="1181843"/>
            <a:ext cx="2023999" cy="1203359"/>
          </a:xfrm>
          <a:custGeom>
            <a:avLst/>
            <a:gdLst/>
            <a:ahLst/>
            <a:cxnLst/>
            <a:rect r="r" b="b" t="t" l="l"/>
            <a:pathLst>
              <a:path h="1203359" w="2023999">
                <a:moveTo>
                  <a:pt x="0" y="0"/>
                </a:moveTo>
                <a:lnTo>
                  <a:pt x="2023999" y="0"/>
                </a:lnTo>
                <a:lnTo>
                  <a:pt x="2023999" y="1203359"/>
                </a:lnTo>
                <a:lnTo>
                  <a:pt x="0" y="12033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463319" y="218862"/>
            <a:ext cx="2066057" cy="1228365"/>
          </a:xfrm>
          <a:custGeom>
            <a:avLst/>
            <a:gdLst/>
            <a:ahLst/>
            <a:cxnLst/>
            <a:rect r="r" b="b" t="t" l="l"/>
            <a:pathLst>
              <a:path h="1228365" w="2066057">
                <a:moveTo>
                  <a:pt x="0" y="0"/>
                </a:moveTo>
                <a:lnTo>
                  <a:pt x="2066057" y="0"/>
                </a:lnTo>
                <a:lnTo>
                  <a:pt x="2066057" y="1228365"/>
                </a:lnTo>
                <a:lnTo>
                  <a:pt x="0" y="12283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5244862" y="1373168"/>
            <a:ext cx="961491" cy="1071960"/>
          </a:xfrm>
          <a:custGeom>
            <a:avLst/>
            <a:gdLst/>
            <a:ahLst/>
            <a:cxnLst/>
            <a:rect r="r" b="b" t="t" l="l"/>
            <a:pathLst>
              <a:path h="1071960" w="961491">
                <a:moveTo>
                  <a:pt x="0" y="0"/>
                </a:moveTo>
                <a:lnTo>
                  <a:pt x="961490" y="0"/>
                </a:lnTo>
                <a:lnTo>
                  <a:pt x="961490" y="1071959"/>
                </a:lnTo>
                <a:lnTo>
                  <a:pt x="0" y="1071959"/>
                </a:lnTo>
                <a:lnTo>
                  <a:pt x="0" y="0"/>
                </a:lnTo>
                <a:close/>
              </a:path>
            </a:pathLst>
          </a:custGeom>
          <a:blipFill>
            <a:blip r:embed="rId4"/>
            <a:stretch>
              <a:fillRect l="0" t="0" r="0" b="0"/>
            </a:stretch>
          </a:blipFill>
        </p:spPr>
      </p:sp>
      <p:sp>
        <p:nvSpPr>
          <p:cNvPr name="Freeform 8" id="8"/>
          <p:cNvSpPr/>
          <p:nvPr/>
        </p:nvSpPr>
        <p:spPr>
          <a:xfrm flipH="false" flipV="false" rot="0">
            <a:off x="7989361" y="2445127"/>
            <a:ext cx="8506986" cy="6539746"/>
          </a:xfrm>
          <a:custGeom>
            <a:avLst/>
            <a:gdLst/>
            <a:ahLst/>
            <a:cxnLst/>
            <a:rect r="r" b="b" t="t" l="l"/>
            <a:pathLst>
              <a:path h="6539746" w="8506986">
                <a:moveTo>
                  <a:pt x="0" y="0"/>
                </a:moveTo>
                <a:lnTo>
                  <a:pt x="8506986" y="0"/>
                </a:lnTo>
                <a:lnTo>
                  <a:pt x="8506986" y="6539746"/>
                </a:lnTo>
                <a:lnTo>
                  <a:pt x="0" y="6539746"/>
                </a:lnTo>
                <a:lnTo>
                  <a:pt x="0" y="0"/>
                </a:lnTo>
                <a:close/>
              </a:path>
            </a:pathLst>
          </a:custGeom>
          <a:blipFill>
            <a:blip r:embed="rId5"/>
            <a:stretch>
              <a:fillRect l="0" t="0" r="0" b="0"/>
            </a:stretch>
          </a:blipFill>
        </p:spPr>
      </p:sp>
      <p:sp>
        <p:nvSpPr>
          <p:cNvPr name="TextBox 9" id="9"/>
          <p:cNvSpPr txBox="true"/>
          <p:nvPr/>
        </p:nvSpPr>
        <p:spPr>
          <a:xfrm rot="0">
            <a:off x="2966309" y="4232472"/>
            <a:ext cx="2597465" cy="791211"/>
          </a:xfrm>
          <a:prstGeom prst="rect">
            <a:avLst/>
          </a:prstGeom>
        </p:spPr>
        <p:txBody>
          <a:bodyPr anchor="t" rtlCol="false" tIns="0" lIns="0" bIns="0" rIns="0">
            <a:spAutoFit/>
          </a:bodyPr>
          <a:lstStyle/>
          <a:p>
            <a:pPr algn="l">
              <a:lnSpc>
                <a:spcPts val="5170"/>
              </a:lnSpc>
            </a:pPr>
            <a:r>
              <a:rPr lang="en-US" sz="5500" b="true">
                <a:solidFill>
                  <a:srgbClr val="FFB02C"/>
                </a:solidFill>
                <a:latin typeface="Codec Pro Ultra-Bold"/>
                <a:ea typeface="Codec Pro Ultra-Bold"/>
                <a:cs typeface="Codec Pro Ultra-Bold"/>
                <a:sym typeface="Codec Pro Ultra-Bold"/>
              </a:rPr>
              <a:t>TRELLO</a:t>
            </a:r>
          </a:p>
        </p:txBody>
      </p:sp>
      <p:sp>
        <p:nvSpPr>
          <p:cNvPr name="TextBox 10" id="10"/>
          <p:cNvSpPr txBox="true"/>
          <p:nvPr/>
        </p:nvSpPr>
        <p:spPr>
          <a:xfrm rot="0">
            <a:off x="995957" y="5114925"/>
            <a:ext cx="6538168" cy="1171575"/>
          </a:xfrm>
          <a:prstGeom prst="rect">
            <a:avLst/>
          </a:prstGeom>
        </p:spPr>
        <p:txBody>
          <a:bodyPr anchor="t" rtlCol="false" tIns="0" lIns="0" bIns="0" rIns="0">
            <a:spAutoFit/>
          </a:bodyPr>
          <a:lstStyle/>
          <a:p>
            <a:pPr algn="l">
              <a:lnSpc>
                <a:spcPts val="2280"/>
              </a:lnSpc>
            </a:pPr>
            <a:r>
              <a:rPr lang="en-US" sz="1900">
                <a:solidFill>
                  <a:srgbClr val="15193E"/>
                </a:solidFill>
                <a:latin typeface="Codec Pro"/>
                <a:ea typeface="Codec Pro"/>
                <a:cs typeface="Codec Pro"/>
                <a:sym typeface="Codec Pro"/>
              </a:rPr>
              <a:t>En la plataforma de trello organizamos las épicas y los artefactos de estas. Dándoles seguimiento y dividiéndolos en columnas de “Haciendo, En sprint Review y Hecho”.</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4E5EC"/>
        </a:solidFill>
      </p:bgPr>
    </p:bg>
    <p:spTree>
      <p:nvGrpSpPr>
        <p:cNvPr id="1" name=""/>
        <p:cNvGrpSpPr/>
        <p:nvPr/>
      </p:nvGrpSpPr>
      <p:grpSpPr>
        <a:xfrm>
          <a:off x="0" y="0"/>
          <a:ext cx="0" cy="0"/>
          <a:chOff x="0" y="0"/>
          <a:chExt cx="0" cy="0"/>
        </a:xfrm>
      </p:grpSpPr>
      <p:sp>
        <p:nvSpPr>
          <p:cNvPr name="Freeform 2" id="2"/>
          <p:cNvSpPr/>
          <p:nvPr/>
        </p:nvSpPr>
        <p:spPr>
          <a:xfrm flipH="false" flipV="false" rot="0">
            <a:off x="7886626" y="0"/>
            <a:ext cx="10401374" cy="10401374"/>
          </a:xfrm>
          <a:custGeom>
            <a:avLst/>
            <a:gdLst/>
            <a:ahLst/>
            <a:cxnLst/>
            <a:rect r="r" b="b" t="t" l="l"/>
            <a:pathLst>
              <a:path h="10401374" w="10401374">
                <a:moveTo>
                  <a:pt x="0" y="0"/>
                </a:moveTo>
                <a:lnTo>
                  <a:pt x="10401374" y="0"/>
                </a:lnTo>
                <a:lnTo>
                  <a:pt x="10401374" y="10401374"/>
                </a:lnTo>
                <a:lnTo>
                  <a:pt x="0" y="104013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9536" y="-549566"/>
            <a:ext cx="2789693" cy="1658599"/>
          </a:xfrm>
          <a:custGeom>
            <a:avLst/>
            <a:gdLst/>
            <a:ahLst/>
            <a:cxnLst/>
            <a:rect r="r" b="b" t="t" l="l"/>
            <a:pathLst>
              <a:path h="1658599" w="2789693">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14315" y="479227"/>
            <a:ext cx="2789693" cy="1658599"/>
          </a:xfrm>
          <a:custGeom>
            <a:avLst/>
            <a:gdLst/>
            <a:ahLst/>
            <a:cxnLst/>
            <a:rect r="r" b="b" t="t" l="l"/>
            <a:pathLst>
              <a:path h="1658599" w="2789693">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0792" y="-422617"/>
            <a:ext cx="2362646" cy="1404701"/>
          </a:xfrm>
          <a:custGeom>
            <a:avLst/>
            <a:gdLst/>
            <a:ahLst/>
            <a:cxnLst/>
            <a:rect r="r" b="b" t="t" l="l"/>
            <a:pathLst>
              <a:path h="1404701" w="2362646">
                <a:moveTo>
                  <a:pt x="0" y="0"/>
                </a:moveTo>
                <a:lnTo>
                  <a:pt x="2362647" y="0"/>
                </a:lnTo>
                <a:lnTo>
                  <a:pt x="2362647" y="1404701"/>
                </a:lnTo>
                <a:lnTo>
                  <a:pt x="0" y="14047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true" rot="0">
            <a:off x="-139536" y="9177967"/>
            <a:ext cx="2789693" cy="1658599"/>
          </a:xfrm>
          <a:custGeom>
            <a:avLst/>
            <a:gdLst/>
            <a:ahLst/>
            <a:cxnLst/>
            <a:rect r="r" b="b" t="t" l="l"/>
            <a:pathLst>
              <a:path h="1658599" w="2789693">
                <a:moveTo>
                  <a:pt x="0" y="1658599"/>
                </a:moveTo>
                <a:lnTo>
                  <a:pt x="2789693" y="1658599"/>
                </a:lnTo>
                <a:lnTo>
                  <a:pt x="2789693" y="0"/>
                </a:lnTo>
                <a:lnTo>
                  <a:pt x="0" y="0"/>
                </a:lnTo>
                <a:lnTo>
                  <a:pt x="0" y="165859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true" rot="0">
            <a:off x="-1000792" y="9238143"/>
            <a:ext cx="2362646" cy="1404701"/>
          </a:xfrm>
          <a:custGeom>
            <a:avLst/>
            <a:gdLst/>
            <a:ahLst/>
            <a:cxnLst/>
            <a:rect r="r" b="b" t="t" l="l"/>
            <a:pathLst>
              <a:path h="1404701" w="2362646">
                <a:moveTo>
                  <a:pt x="0" y="1404701"/>
                </a:moveTo>
                <a:lnTo>
                  <a:pt x="2362647" y="1404701"/>
                </a:lnTo>
                <a:lnTo>
                  <a:pt x="2362647" y="0"/>
                </a:lnTo>
                <a:lnTo>
                  <a:pt x="0" y="0"/>
                </a:lnTo>
                <a:lnTo>
                  <a:pt x="0" y="1404701"/>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618469" y="1747337"/>
            <a:ext cx="670403" cy="703667"/>
          </a:xfrm>
          <a:custGeom>
            <a:avLst/>
            <a:gdLst/>
            <a:ahLst/>
            <a:cxnLst/>
            <a:rect r="r" b="b" t="t" l="l"/>
            <a:pathLst>
              <a:path h="703667" w="670403">
                <a:moveTo>
                  <a:pt x="0" y="0"/>
                </a:moveTo>
                <a:lnTo>
                  <a:pt x="670403" y="0"/>
                </a:lnTo>
                <a:lnTo>
                  <a:pt x="670403" y="703667"/>
                </a:lnTo>
                <a:lnTo>
                  <a:pt x="0" y="7036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9" id="9"/>
          <p:cNvSpPr/>
          <p:nvPr/>
        </p:nvSpPr>
        <p:spPr>
          <a:xfrm>
            <a:off x="9331591" y="1028700"/>
            <a:ext cx="0" cy="8229600"/>
          </a:xfrm>
          <a:prstGeom prst="line">
            <a:avLst/>
          </a:prstGeom>
          <a:ln cap="flat" w="38100">
            <a:solidFill>
              <a:srgbClr val="F0F2FD"/>
            </a:solidFill>
            <a:prstDash val="solid"/>
            <a:headEnd type="none" len="sm" w="sm"/>
            <a:tailEnd type="none" len="sm" w="sm"/>
          </a:ln>
        </p:spPr>
      </p:sp>
      <p:grpSp>
        <p:nvGrpSpPr>
          <p:cNvPr name="Group 10" id="10"/>
          <p:cNvGrpSpPr/>
          <p:nvPr/>
        </p:nvGrpSpPr>
        <p:grpSpPr>
          <a:xfrm rot="0">
            <a:off x="8854074" y="1591648"/>
            <a:ext cx="955034" cy="95503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2FD"/>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8854074" y="3634033"/>
            <a:ext cx="955034" cy="95503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2FD"/>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8854074" y="5750883"/>
            <a:ext cx="955034" cy="897884"/>
            <a:chOff x="0" y="0"/>
            <a:chExt cx="812800" cy="764161"/>
          </a:xfrm>
        </p:grpSpPr>
        <p:sp>
          <p:nvSpPr>
            <p:cNvPr name="Freeform 17" id="17"/>
            <p:cNvSpPr/>
            <p:nvPr/>
          </p:nvSpPr>
          <p:spPr>
            <a:xfrm flipH="false" flipV="false" rot="0">
              <a:off x="0" y="0"/>
              <a:ext cx="812800" cy="764161"/>
            </a:xfrm>
            <a:custGeom>
              <a:avLst/>
              <a:gdLst/>
              <a:ahLst/>
              <a:cxnLst/>
              <a:rect r="r" b="b" t="t" l="l"/>
              <a:pathLst>
                <a:path h="764161" w="812800">
                  <a:moveTo>
                    <a:pt x="406400" y="0"/>
                  </a:moveTo>
                  <a:cubicBezTo>
                    <a:pt x="181951" y="0"/>
                    <a:pt x="0" y="171063"/>
                    <a:pt x="0" y="382081"/>
                  </a:cubicBezTo>
                  <a:cubicBezTo>
                    <a:pt x="0" y="593098"/>
                    <a:pt x="181951" y="764161"/>
                    <a:pt x="406400" y="764161"/>
                  </a:cubicBezTo>
                  <a:cubicBezTo>
                    <a:pt x="630849" y="764161"/>
                    <a:pt x="812800" y="593098"/>
                    <a:pt x="812800" y="382081"/>
                  </a:cubicBezTo>
                  <a:cubicBezTo>
                    <a:pt x="812800" y="171063"/>
                    <a:pt x="630849" y="0"/>
                    <a:pt x="406400" y="0"/>
                  </a:cubicBezTo>
                  <a:close/>
                </a:path>
              </a:pathLst>
            </a:custGeom>
            <a:solidFill>
              <a:srgbClr val="F0F2FD"/>
            </a:solidFill>
          </p:spPr>
        </p:sp>
        <p:sp>
          <p:nvSpPr>
            <p:cNvPr name="TextBox 18" id="18"/>
            <p:cNvSpPr txBox="true"/>
            <p:nvPr/>
          </p:nvSpPr>
          <p:spPr>
            <a:xfrm>
              <a:off x="76200" y="33540"/>
              <a:ext cx="660400" cy="658981"/>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8854074" y="7734617"/>
            <a:ext cx="955034" cy="95503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2FD"/>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2394648" y="1896356"/>
            <a:ext cx="1371666" cy="512033"/>
          </a:xfrm>
          <a:prstGeom prst="rect">
            <a:avLst/>
          </a:prstGeom>
        </p:spPr>
        <p:txBody>
          <a:bodyPr anchor="t" rtlCol="false" tIns="0" lIns="0" bIns="0" rIns="0">
            <a:spAutoFit/>
          </a:bodyPr>
          <a:lstStyle/>
          <a:p>
            <a:pPr algn="l">
              <a:lnSpc>
                <a:spcPts val="1849"/>
              </a:lnSpc>
            </a:pPr>
            <a:r>
              <a:rPr lang="en-US" b="true" sz="1887" spc="128">
                <a:solidFill>
                  <a:srgbClr val="FFFFFF"/>
                </a:solidFill>
                <a:latin typeface="Codec Pro Bold"/>
                <a:ea typeface="Codec Pro Bold"/>
                <a:cs typeface="Codec Pro Bold"/>
                <a:sym typeface="Codec Pro Bold"/>
              </a:rPr>
              <a:t>EMPRESA ENSIGNA</a:t>
            </a:r>
          </a:p>
        </p:txBody>
      </p:sp>
      <p:sp>
        <p:nvSpPr>
          <p:cNvPr name="TextBox 23" id="23"/>
          <p:cNvSpPr txBox="true"/>
          <p:nvPr/>
        </p:nvSpPr>
        <p:spPr>
          <a:xfrm rot="0">
            <a:off x="377162" y="4875850"/>
            <a:ext cx="4936384" cy="1295400"/>
          </a:xfrm>
          <a:prstGeom prst="rect">
            <a:avLst/>
          </a:prstGeom>
        </p:spPr>
        <p:txBody>
          <a:bodyPr anchor="t" rtlCol="false" tIns="0" lIns="0" bIns="0" rIns="0">
            <a:spAutoFit/>
          </a:bodyPr>
          <a:lstStyle/>
          <a:p>
            <a:pPr algn="l">
              <a:lnSpc>
                <a:spcPts val="2520"/>
              </a:lnSpc>
            </a:pPr>
            <a:r>
              <a:rPr lang="en-US" sz="2100">
                <a:solidFill>
                  <a:srgbClr val="15193E"/>
                </a:solidFill>
                <a:latin typeface="Codec Pro"/>
                <a:ea typeface="Codec Pro"/>
                <a:cs typeface="Codec Pro"/>
                <a:sym typeface="Codec Pro"/>
              </a:rPr>
              <a:t>Estos son los costos que se contemplaron, surgieron y abarcaron el proceso de desarrollo de esta aplicación.</a:t>
            </a:r>
          </a:p>
        </p:txBody>
      </p:sp>
      <p:sp>
        <p:nvSpPr>
          <p:cNvPr name="TextBox 24" id="24"/>
          <p:cNvSpPr txBox="true"/>
          <p:nvPr/>
        </p:nvSpPr>
        <p:spPr>
          <a:xfrm rot="0">
            <a:off x="8970503" y="1893860"/>
            <a:ext cx="722176" cy="443272"/>
          </a:xfrm>
          <a:prstGeom prst="rect">
            <a:avLst/>
          </a:prstGeom>
        </p:spPr>
        <p:txBody>
          <a:bodyPr anchor="t" rtlCol="false" tIns="0" lIns="0" bIns="0" rIns="0">
            <a:spAutoFit/>
          </a:bodyPr>
          <a:lstStyle/>
          <a:p>
            <a:pPr algn="ctr">
              <a:lnSpc>
                <a:spcPts val="2970"/>
              </a:lnSpc>
            </a:pPr>
            <a:r>
              <a:rPr lang="en-US" b="true" sz="2884" spc="196">
                <a:solidFill>
                  <a:srgbClr val="5666F8"/>
                </a:solidFill>
                <a:latin typeface="Codec Pro Ultra-Bold"/>
                <a:ea typeface="Codec Pro Ultra-Bold"/>
                <a:cs typeface="Codec Pro Ultra-Bold"/>
                <a:sym typeface="Codec Pro Ultra-Bold"/>
              </a:rPr>
              <a:t>01</a:t>
            </a:r>
          </a:p>
        </p:txBody>
      </p:sp>
      <p:sp>
        <p:nvSpPr>
          <p:cNvPr name="TextBox 25" id="25"/>
          <p:cNvSpPr txBox="true"/>
          <p:nvPr/>
        </p:nvSpPr>
        <p:spPr>
          <a:xfrm rot="0">
            <a:off x="8970503" y="3913726"/>
            <a:ext cx="722176" cy="443272"/>
          </a:xfrm>
          <a:prstGeom prst="rect">
            <a:avLst/>
          </a:prstGeom>
        </p:spPr>
        <p:txBody>
          <a:bodyPr anchor="t" rtlCol="false" tIns="0" lIns="0" bIns="0" rIns="0">
            <a:spAutoFit/>
          </a:bodyPr>
          <a:lstStyle/>
          <a:p>
            <a:pPr algn="ctr">
              <a:lnSpc>
                <a:spcPts val="2970"/>
              </a:lnSpc>
            </a:pPr>
            <a:r>
              <a:rPr lang="en-US" b="true" sz="2884" spc="196">
                <a:solidFill>
                  <a:srgbClr val="5666F8"/>
                </a:solidFill>
                <a:latin typeface="Codec Pro Ultra-Bold"/>
                <a:ea typeface="Codec Pro Ultra-Bold"/>
                <a:cs typeface="Codec Pro Ultra-Bold"/>
                <a:sym typeface="Codec Pro Ultra-Bold"/>
              </a:rPr>
              <a:t>02</a:t>
            </a:r>
          </a:p>
        </p:txBody>
      </p:sp>
      <p:sp>
        <p:nvSpPr>
          <p:cNvPr name="TextBox 26" id="26"/>
          <p:cNvSpPr txBox="true"/>
          <p:nvPr/>
        </p:nvSpPr>
        <p:spPr>
          <a:xfrm rot="0">
            <a:off x="8970503" y="6011526"/>
            <a:ext cx="722176" cy="443272"/>
          </a:xfrm>
          <a:prstGeom prst="rect">
            <a:avLst/>
          </a:prstGeom>
        </p:spPr>
        <p:txBody>
          <a:bodyPr anchor="t" rtlCol="false" tIns="0" lIns="0" bIns="0" rIns="0">
            <a:spAutoFit/>
          </a:bodyPr>
          <a:lstStyle/>
          <a:p>
            <a:pPr algn="ctr">
              <a:lnSpc>
                <a:spcPts val="2970"/>
              </a:lnSpc>
            </a:pPr>
            <a:r>
              <a:rPr lang="en-US" b="true" sz="2884" spc="196">
                <a:solidFill>
                  <a:srgbClr val="5666F8"/>
                </a:solidFill>
                <a:latin typeface="Codec Pro Ultra-Bold"/>
                <a:ea typeface="Codec Pro Ultra-Bold"/>
                <a:cs typeface="Codec Pro Ultra-Bold"/>
                <a:sym typeface="Codec Pro Ultra-Bold"/>
              </a:rPr>
              <a:t>03</a:t>
            </a:r>
          </a:p>
        </p:txBody>
      </p:sp>
      <p:sp>
        <p:nvSpPr>
          <p:cNvPr name="TextBox 27" id="27"/>
          <p:cNvSpPr txBox="true"/>
          <p:nvPr/>
        </p:nvSpPr>
        <p:spPr>
          <a:xfrm rot="0">
            <a:off x="8970503" y="8023835"/>
            <a:ext cx="722176" cy="443272"/>
          </a:xfrm>
          <a:prstGeom prst="rect">
            <a:avLst/>
          </a:prstGeom>
        </p:spPr>
        <p:txBody>
          <a:bodyPr anchor="t" rtlCol="false" tIns="0" lIns="0" bIns="0" rIns="0">
            <a:spAutoFit/>
          </a:bodyPr>
          <a:lstStyle/>
          <a:p>
            <a:pPr algn="ctr">
              <a:lnSpc>
                <a:spcPts val="2970"/>
              </a:lnSpc>
            </a:pPr>
            <a:r>
              <a:rPr lang="en-US" b="true" sz="2884" spc="196">
                <a:solidFill>
                  <a:srgbClr val="5666F8"/>
                </a:solidFill>
                <a:latin typeface="Codec Pro Ultra-Bold"/>
                <a:ea typeface="Codec Pro Ultra-Bold"/>
                <a:cs typeface="Codec Pro Ultra-Bold"/>
                <a:sym typeface="Codec Pro Ultra-Bold"/>
              </a:rPr>
              <a:t>04</a:t>
            </a:r>
          </a:p>
        </p:txBody>
      </p:sp>
      <p:sp>
        <p:nvSpPr>
          <p:cNvPr name="TextBox 28" id="28"/>
          <p:cNvSpPr txBox="true"/>
          <p:nvPr/>
        </p:nvSpPr>
        <p:spPr>
          <a:xfrm rot="0">
            <a:off x="377162" y="3289632"/>
            <a:ext cx="6177691" cy="2077086"/>
          </a:xfrm>
          <a:prstGeom prst="rect">
            <a:avLst/>
          </a:prstGeom>
        </p:spPr>
        <p:txBody>
          <a:bodyPr anchor="t" rtlCol="false" tIns="0" lIns="0" bIns="0" rIns="0">
            <a:spAutoFit/>
          </a:bodyPr>
          <a:lstStyle/>
          <a:p>
            <a:pPr algn="l">
              <a:lnSpc>
                <a:spcPts val="5170"/>
              </a:lnSpc>
            </a:pPr>
            <a:r>
              <a:rPr lang="en-US" sz="5500" b="true">
                <a:solidFill>
                  <a:srgbClr val="FFB02C"/>
                </a:solidFill>
                <a:latin typeface="Codec Pro Ultra-Bold"/>
                <a:ea typeface="Codec Pro Ultra-Bold"/>
                <a:cs typeface="Codec Pro Ultra-Bold"/>
                <a:sym typeface="Codec Pro Ultra-Bold"/>
              </a:rPr>
              <a:t>COSTOS DE DESARROLLO</a:t>
            </a:r>
          </a:p>
          <a:p>
            <a:pPr algn="l">
              <a:lnSpc>
                <a:spcPts val="5170"/>
              </a:lnSpc>
            </a:pPr>
          </a:p>
        </p:txBody>
      </p:sp>
      <p:sp>
        <p:nvSpPr>
          <p:cNvPr name="Freeform 29" id="29"/>
          <p:cNvSpPr/>
          <p:nvPr/>
        </p:nvSpPr>
        <p:spPr>
          <a:xfrm flipH="false" flipV="false" rot="0">
            <a:off x="1255310" y="1028700"/>
            <a:ext cx="1230412" cy="1371778"/>
          </a:xfrm>
          <a:custGeom>
            <a:avLst/>
            <a:gdLst/>
            <a:ahLst/>
            <a:cxnLst/>
            <a:rect r="r" b="b" t="t" l="l"/>
            <a:pathLst>
              <a:path h="1371778" w="1230412">
                <a:moveTo>
                  <a:pt x="0" y="0"/>
                </a:moveTo>
                <a:lnTo>
                  <a:pt x="1230412" y="0"/>
                </a:lnTo>
                <a:lnTo>
                  <a:pt x="1230412" y="1371778"/>
                </a:lnTo>
                <a:lnTo>
                  <a:pt x="0" y="1371778"/>
                </a:lnTo>
                <a:lnTo>
                  <a:pt x="0" y="0"/>
                </a:lnTo>
                <a:close/>
              </a:path>
            </a:pathLst>
          </a:custGeom>
          <a:blipFill>
            <a:blip r:embed="rId8"/>
            <a:stretch>
              <a:fillRect l="0" t="0" r="0" b="0"/>
            </a:stretch>
          </a:blipFill>
        </p:spPr>
      </p:sp>
      <p:sp>
        <p:nvSpPr>
          <p:cNvPr name="TextBox 30" id="30"/>
          <p:cNvSpPr txBox="true"/>
          <p:nvPr/>
        </p:nvSpPr>
        <p:spPr>
          <a:xfrm rot="0">
            <a:off x="10063239" y="1948809"/>
            <a:ext cx="8076978" cy="314325"/>
          </a:xfrm>
          <a:prstGeom prst="rect">
            <a:avLst/>
          </a:prstGeom>
        </p:spPr>
        <p:txBody>
          <a:bodyPr anchor="t" rtlCol="false" tIns="0" lIns="0" bIns="0" rIns="0">
            <a:spAutoFit/>
          </a:bodyPr>
          <a:lstStyle/>
          <a:p>
            <a:pPr algn="l">
              <a:lnSpc>
                <a:spcPts val="2280"/>
              </a:lnSpc>
            </a:pPr>
            <a:r>
              <a:rPr lang="en-US" sz="1900">
                <a:solidFill>
                  <a:srgbClr val="F0F2FD"/>
                </a:solidFill>
                <a:latin typeface="Codec Pro"/>
                <a:ea typeface="Codec Pro"/>
                <a:cs typeface="Codec Pro"/>
                <a:sym typeface="Codec Pro"/>
              </a:rPr>
              <a:t>Horas de desarrollo = $15.000 x Hrs (40 hrs semanales )</a:t>
            </a:r>
          </a:p>
        </p:txBody>
      </p:sp>
      <p:sp>
        <p:nvSpPr>
          <p:cNvPr name="TextBox 31" id="31"/>
          <p:cNvSpPr txBox="true"/>
          <p:nvPr/>
        </p:nvSpPr>
        <p:spPr>
          <a:xfrm rot="0">
            <a:off x="10063239" y="3959467"/>
            <a:ext cx="7817531" cy="323215"/>
          </a:xfrm>
          <a:prstGeom prst="rect">
            <a:avLst/>
          </a:prstGeom>
        </p:spPr>
        <p:txBody>
          <a:bodyPr anchor="t" rtlCol="false" tIns="0" lIns="0" bIns="0" rIns="0">
            <a:spAutoFit/>
          </a:bodyPr>
          <a:lstStyle/>
          <a:p>
            <a:pPr algn="l">
              <a:lnSpc>
                <a:spcPts val="2659"/>
              </a:lnSpc>
              <a:spcBef>
                <a:spcPct val="0"/>
              </a:spcBef>
            </a:pPr>
            <a:r>
              <a:rPr lang="en-US" sz="1899">
                <a:solidFill>
                  <a:srgbClr val="F0F2FD"/>
                </a:solidFill>
                <a:latin typeface="Open Sans"/>
                <a:ea typeface="Open Sans"/>
                <a:cs typeface="Open Sans"/>
                <a:sym typeface="Open Sans"/>
              </a:rPr>
              <a:t>Insumos</a:t>
            </a:r>
            <a:r>
              <a:rPr lang="en-US" sz="1899">
                <a:solidFill>
                  <a:srgbClr val="F0F2FD"/>
                </a:solidFill>
                <a:latin typeface="Open Sans"/>
                <a:ea typeface="Open Sans"/>
                <a:cs typeface="Open Sans"/>
                <a:sym typeface="Open Sans"/>
              </a:rPr>
              <a:t> = $195.000 (Luz, internet durante estos 5 meses)</a:t>
            </a:r>
          </a:p>
        </p:txBody>
      </p:sp>
      <p:sp>
        <p:nvSpPr>
          <p:cNvPr name="TextBox 32" id="32"/>
          <p:cNvSpPr txBox="true"/>
          <p:nvPr/>
        </p:nvSpPr>
        <p:spPr>
          <a:xfrm rot="0">
            <a:off x="10063239" y="6019167"/>
            <a:ext cx="3580978" cy="323215"/>
          </a:xfrm>
          <a:prstGeom prst="rect">
            <a:avLst/>
          </a:prstGeom>
        </p:spPr>
        <p:txBody>
          <a:bodyPr anchor="t" rtlCol="false" tIns="0" lIns="0" bIns="0" rIns="0">
            <a:spAutoFit/>
          </a:bodyPr>
          <a:lstStyle/>
          <a:p>
            <a:pPr algn="l">
              <a:lnSpc>
                <a:spcPts val="2659"/>
              </a:lnSpc>
              <a:spcBef>
                <a:spcPct val="0"/>
              </a:spcBef>
            </a:pPr>
            <a:r>
              <a:rPr lang="en-US" sz="1899">
                <a:solidFill>
                  <a:srgbClr val="F0F2FD"/>
                </a:solidFill>
                <a:latin typeface="Open Sans"/>
                <a:ea typeface="Open Sans"/>
                <a:cs typeface="Open Sans"/>
                <a:sym typeface="Open Sans"/>
              </a:rPr>
              <a:t>Servicios</a:t>
            </a:r>
            <a:r>
              <a:rPr lang="en-US" sz="1899">
                <a:solidFill>
                  <a:srgbClr val="F0F2FD"/>
                </a:solidFill>
                <a:latin typeface="Open Sans"/>
                <a:ea typeface="Open Sans"/>
                <a:cs typeface="Open Sans"/>
                <a:sym typeface="Open Sans"/>
              </a:rPr>
              <a:t> =  0</a:t>
            </a:r>
          </a:p>
        </p:txBody>
      </p:sp>
      <p:sp>
        <p:nvSpPr>
          <p:cNvPr name="TextBox 33" id="33"/>
          <p:cNvSpPr txBox="true"/>
          <p:nvPr/>
        </p:nvSpPr>
        <p:spPr>
          <a:xfrm rot="0">
            <a:off x="10063239" y="8031476"/>
            <a:ext cx="3580978" cy="323215"/>
          </a:xfrm>
          <a:prstGeom prst="rect">
            <a:avLst/>
          </a:prstGeom>
        </p:spPr>
        <p:txBody>
          <a:bodyPr anchor="t" rtlCol="false" tIns="0" lIns="0" bIns="0" rIns="0">
            <a:spAutoFit/>
          </a:bodyPr>
          <a:lstStyle/>
          <a:p>
            <a:pPr algn="l">
              <a:lnSpc>
                <a:spcPts val="2659"/>
              </a:lnSpc>
              <a:spcBef>
                <a:spcPct val="0"/>
              </a:spcBef>
            </a:pPr>
            <a:r>
              <a:rPr lang="en-US" sz="1899">
                <a:solidFill>
                  <a:srgbClr val="F0F2FD"/>
                </a:solidFill>
                <a:latin typeface="Open Sans"/>
                <a:ea typeface="Open Sans"/>
                <a:cs typeface="Open Sans"/>
                <a:sym typeface="Open Sans"/>
              </a:rPr>
              <a:t>Mantención </a:t>
            </a:r>
            <a:r>
              <a:rPr lang="en-US" sz="1899">
                <a:solidFill>
                  <a:srgbClr val="F0F2FD"/>
                </a:solidFill>
                <a:latin typeface="Open Sans"/>
                <a:ea typeface="Open Sans"/>
                <a:cs typeface="Open Sans"/>
                <a:sym typeface="Open Sans"/>
              </a:rPr>
              <a:t>= 0</a:t>
            </a:r>
          </a:p>
        </p:txBody>
      </p:sp>
      <p:sp>
        <p:nvSpPr>
          <p:cNvPr name="TextBox 34" id="34"/>
          <p:cNvSpPr txBox="true"/>
          <p:nvPr/>
        </p:nvSpPr>
        <p:spPr>
          <a:xfrm rot="0">
            <a:off x="14404637" y="9318514"/>
            <a:ext cx="3052204" cy="497841"/>
          </a:xfrm>
          <a:prstGeom prst="rect">
            <a:avLst/>
          </a:prstGeom>
        </p:spPr>
        <p:txBody>
          <a:bodyPr anchor="t" rtlCol="false" tIns="0" lIns="0" bIns="0" rIns="0">
            <a:spAutoFit/>
          </a:bodyPr>
          <a:lstStyle/>
          <a:p>
            <a:pPr algn="l">
              <a:lnSpc>
                <a:spcPts val="4059"/>
              </a:lnSpc>
              <a:spcBef>
                <a:spcPct val="0"/>
              </a:spcBef>
            </a:pPr>
            <a:r>
              <a:rPr lang="en-US" sz="2899">
                <a:solidFill>
                  <a:srgbClr val="F0F2FD"/>
                </a:solidFill>
                <a:latin typeface="Open Sans"/>
                <a:ea typeface="Open Sans"/>
                <a:cs typeface="Open Sans"/>
                <a:sym typeface="Open Sans"/>
              </a:rPr>
              <a:t>Total </a:t>
            </a:r>
            <a:r>
              <a:rPr lang="en-US" sz="2899">
                <a:solidFill>
                  <a:srgbClr val="F0F2FD"/>
                </a:solidFill>
                <a:latin typeface="Open Sans"/>
                <a:ea typeface="Open Sans"/>
                <a:cs typeface="Open Sans"/>
                <a:sym typeface="Open Sans"/>
              </a:rPr>
              <a:t>= 9.195.000</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4E5EC"/>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0" y="23231"/>
            <a:ext cx="10401374" cy="10401374"/>
          </a:xfrm>
          <a:custGeom>
            <a:avLst/>
            <a:gdLst/>
            <a:ahLst/>
            <a:cxnLst/>
            <a:rect r="r" b="b" t="t" l="l"/>
            <a:pathLst>
              <a:path h="10401374" w="10401374">
                <a:moveTo>
                  <a:pt x="0" y="0"/>
                </a:moveTo>
                <a:lnTo>
                  <a:pt x="10401374" y="0"/>
                </a:lnTo>
                <a:lnTo>
                  <a:pt x="10401374" y="10401374"/>
                </a:lnTo>
                <a:lnTo>
                  <a:pt x="0" y="104013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968396" y="8460702"/>
            <a:ext cx="2789693" cy="1658599"/>
          </a:xfrm>
          <a:custGeom>
            <a:avLst/>
            <a:gdLst/>
            <a:ahLst/>
            <a:cxnLst/>
            <a:rect r="r" b="b" t="t" l="l"/>
            <a:pathLst>
              <a:path h="1658599" w="2789693">
                <a:moveTo>
                  <a:pt x="0" y="0"/>
                </a:moveTo>
                <a:lnTo>
                  <a:pt x="2789693" y="0"/>
                </a:lnTo>
                <a:lnTo>
                  <a:pt x="2789693" y="1658600"/>
                </a:lnTo>
                <a:lnTo>
                  <a:pt x="0" y="16586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893617" y="9489496"/>
            <a:ext cx="2789693" cy="1658599"/>
          </a:xfrm>
          <a:custGeom>
            <a:avLst/>
            <a:gdLst/>
            <a:ahLst/>
            <a:cxnLst/>
            <a:rect r="r" b="b" t="t" l="l"/>
            <a:pathLst>
              <a:path h="1658599" w="2789693">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107140" y="8587652"/>
            <a:ext cx="2362646" cy="1404701"/>
          </a:xfrm>
          <a:custGeom>
            <a:avLst/>
            <a:gdLst/>
            <a:ahLst/>
            <a:cxnLst/>
            <a:rect r="r" b="b" t="t" l="l"/>
            <a:pathLst>
              <a:path h="1404701" w="2362646">
                <a:moveTo>
                  <a:pt x="0" y="0"/>
                </a:moveTo>
                <a:lnTo>
                  <a:pt x="2362647" y="0"/>
                </a:lnTo>
                <a:lnTo>
                  <a:pt x="2362647" y="1404700"/>
                </a:lnTo>
                <a:lnTo>
                  <a:pt x="0" y="14047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true" rot="0">
            <a:off x="16213751" y="-36945"/>
            <a:ext cx="2789693" cy="1658599"/>
          </a:xfrm>
          <a:custGeom>
            <a:avLst/>
            <a:gdLst/>
            <a:ahLst/>
            <a:cxnLst/>
            <a:rect r="r" b="b" t="t" l="l"/>
            <a:pathLst>
              <a:path h="1658599" w="2789693">
                <a:moveTo>
                  <a:pt x="0" y="1658599"/>
                </a:moveTo>
                <a:lnTo>
                  <a:pt x="2789693" y="1658599"/>
                </a:lnTo>
                <a:lnTo>
                  <a:pt x="2789693" y="0"/>
                </a:lnTo>
                <a:lnTo>
                  <a:pt x="0" y="0"/>
                </a:lnTo>
                <a:lnTo>
                  <a:pt x="0" y="165859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true" rot="0">
            <a:off x="15352496" y="23231"/>
            <a:ext cx="2362646" cy="1404701"/>
          </a:xfrm>
          <a:custGeom>
            <a:avLst/>
            <a:gdLst/>
            <a:ahLst/>
            <a:cxnLst/>
            <a:rect r="r" b="b" t="t" l="l"/>
            <a:pathLst>
              <a:path h="1404701" w="2362646">
                <a:moveTo>
                  <a:pt x="0" y="1404700"/>
                </a:moveTo>
                <a:lnTo>
                  <a:pt x="2362646" y="1404700"/>
                </a:lnTo>
                <a:lnTo>
                  <a:pt x="2362646" y="0"/>
                </a:lnTo>
                <a:lnTo>
                  <a:pt x="0" y="0"/>
                </a:lnTo>
                <a:lnTo>
                  <a:pt x="0" y="14047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2557081" y="3107358"/>
            <a:ext cx="670403" cy="703667"/>
          </a:xfrm>
          <a:custGeom>
            <a:avLst/>
            <a:gdLst/>
            <a:ahLst/>
            <a:cxnLst/>
            <a:rect r="r" b="b" t="t" l="l"/>
            <a:pathLst>
              <a:path h="703667" w="670403">
                <a:moveTo>
                  <a:pt x="0" y="0"/>
                </a:moveTo>
                <a:lnTo>
                  <a:pt x="670403" y="0"/>
                </a:lnTo>
                <a:lnTo>
                  <a:pt x="670403" y="703668"/>
                </a:lnTo>
                <a:lnTo>
                  <a:pt x="0" y="7036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9" id="9"/>
          <p:cNvSpPr/>
          <p:nvPr/>
        </p:nvSpPr>
        <p:spPr>
          <a:xfrm>
            <a:off x="1506217" y="871538"/>
            <a:ext cx="0" cy="8229600"/>
          </a:xfrm>
          <a:prstGeom prst="line">
            <a:avLst/>
          </a:prstGeom>
          <a:ln cap="flat" w="38100">
            <a:solidFill>
              <a:srgbClr val="F0F2FD"/>
            </a:solidFill>
            <a:prstDash val="solid"/>
            <a:headEnd type="none" len="sm" w="sm"/>
            <a:tailEnd type="none" len="sm" w="sm"/>
          </a:ln>
        </p:spPr>
      </p:sp>
      <p:grpSp>
        <p:nvGrpSpPr>
          <p:cNvPr name="Group 10" id="10"/>
          <p:cNvGrpSpPr/>
          <p:nvPr/>
        </p:nvGrpSpPr>
        <p:grpSpPr>
          <a:xfrm rot="0">
            <a:off x="1028700" y="1246572"/>
            <a:ext cx="955034" cy="95503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2FD"/>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028700" y="2868356"/>
            <a:ext cx="955034" cy="95503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2FD"/>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028700" y="4490140"/>
            <a:ext cx="955034" cy="95503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2FD"/>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028700" y="5930564"/>
            <a:ext cx="955034" cy="95503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2FD"/>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0">
            <a:off x="8718152" y="185649"/>
            <a:ext cx="1230412" cy="1371778"/>
          </a:xfrm>
          <a:custGeom>
            <a:avLst/>
            <a:gdLst/>
            <a:ahLst/>
            <a:cxnLst/>
            <a:rect r="r" b="b" t="t" l="l"/>
            <a:pathLst>
              <a:path h="1371778" w="1230412">
                <a:moveTo>
                  <a:pt x="0" y="0"/>
                </a:moveTo>
                <a:lnTo>
                  <a:pt x="1230412" y="0"/>
                </a:lnTo>
                <a:lnTo>
                  <a:pt x="1230412" y="1371777"/>
                </a:lnTo>
                <a:lnTo>
                  <a:pt x="0" y="1371777"/>
                </a:lnTo>
                <a:lnTo>
                  <a:pt x="0" y="0"/>
                </a:lnTo>
                <a:close/>
              </a:path>
            </a:pathLst>
          </a:custGeom>
          <a:blipFill>
            <a:blip r:embed="rId8"/>
            <a:stretch>
              <a:fillRect l="0" t="0" r="0" b="0"/>
            </a:stretch>
          </a:blipFill>
        </p:spPr>
      </p:sp>
      <p:grpSp>
        <p:nvGrpSpPr>
          <p:cNvPr name="Group 23" id="23"/>
          <p:cNvGrpSpPr/>
          <p:nvPr/>
        </p:nvGrpSpPr>
        <p:grpSpPr>
          <a:xfrm rot="0">
            <a:off x="1028700" y="7552348"/>
            <a:ext cx="955034" cy="955034"/>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2FD"/>
            </a:solidFill>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1213378" y="6273464"/>
            <a:ext cx="3395632" cy="3600594"/>
            <a:chOff x="0" y="0"/>
            <a:chExt cx="894323" cy="948305"/>
          </a:xfrm>
        </p:grpSpPr>
        <p:sp>
          <p:nvSpPr>
            <p:cNvPr name="Freeform 27" id="27"/>
            <p:cNvSpPr/>
            <p:nvPr/>
          </p:nvSpPr>
          <p:spPr>
            <a:xfrm flipH="false" flipV="false" rot="0">
              <a:off x="0" y="0"/>
              <a:ext cx="894323" cy="948305"/>
            </a:xfrm>
            <a:custGeom>
              <a:avLst/>
              <a:gdLst/>
              <a:ahLst/>
              <a:cxnLst/>
              <a:rect r="r" b="b" t="t" l="l"/>
              <a:pathLst>
                <a:path h="948305" w="894323">
                  <a:moveTo>
                    <a:pt x="116278" y="0"/>
                  </a:moveTo>
                  <a:lnTo>
                    <a:pt x="778045" y="0"/>
                  </a:lnTo>
                  <a:cubicBezTo>
                    <a:pt x="808883" y="0"/>
                    <a:pt x="838459" y="12251"/>
                    <a:pt x="860266" y="34057"/>
                  </a:cubicBezTo>
                  <a:cubicBezTo>
                    <a:pt x="882072" y="55863"/>
                    <a:pt x="894323" y="85439"/>
                    <a:pt x="894323" y="116278"/>
                  </a:cubicBezTo>
                  <a:lnTo>
                    <a:pt x="894323" y="832027"/>
                  </a:lnTo>
                  <a:cubicBezTo>
                    <a:pt x="894323" y="862865"/>
                    <a:pt x="882072" y="892441"/>
                    <a:pt x="860266" y="914248"/>
                  </a:cubicBezTo>
                  <a:cubicBezTo>
                    <a:pt x="838459" y="936054"/>
                    <a:pt x="808883" y="948305"/>
                    <a:pt x="778045" y="948305"/>
                  </a:cubicBezTo>
                  <a:lnTo>
                    <a:pt x="116278" y="948305"/>
                  </a:lnTo>
                  <a:cubicBezTo>
                    <a:pt x="85439" y="948305"/>
                    <a:pt x="55863" y="936054"/>
                    <a:pt x="34057" y="914248"/>
                  </a:cubicBezTo>
                  <a:cubicBezTo>
                    <a:pt x="12251" y="892441"/>
                    <a:pt x="0" y="862865"/>
                    <a:pt x="0" y="832027"/>
                  </a:cubicBezTo>
                  <a:lnTo>
                    <a:pt x="0" y="116278"/>
                  </a:lnTo>
                  <a:cubicBezTo>
                    <a:pt x="0" y="85439"/>
                    <a:pt x="12251" y="55863"/>
                    <a:pt x="34057" y="34057"/>
                  </a:cubicBezTo>
                  <a:cubicBezTo>
                    <a:pt x="55863" y="12251"/>
                    <a:pt x="85439" y="0"/>
                    <a:pt x="116278" y="0"/>
                  </a:cubicBezTo>
                  <a:close/>
                </a:path>
              </a:pathLst>
            </a:custGeom>
            <a:solidFill>
              <a:srgbClr val="474747"/>
            </a:solidFill>
          </p:spPr>
        </p:sp>
        <p:sp>
          <p:nvSpPr>
            <p:cNvPr name="TextBox 28" id="28"/>
            <p:cNvSpPr txBox="true"/>
            <p:nvPr/>
          </p:nvSpPr>
          <p:spPr>
            <a:xfrm>
              <a:off x="0" y="-38100"/>
              <a:ext cx="894323" cy="986405"/>
            </a:xfrm>
            <a:prstGeom prst="rect">
              <a:avLst/>
            </a:prstGeom>
          </p:spPr>
          <p:txBody>
            <a:bodyPr anchor="ctr" rtlCol="false" tIns="50800" lIns="50800" bIns="50800" rIns="50800"/>
            <a:lstStyle/>
            <a:p>
              <a:pPr algn="ctr">
                <a:lnSpc>
                  <a:spcPts val="2659"/>
                </a:lnSpc>
              </a:pPr>
            </a:p>
          </p:txBody>
        </p:sp>
      </p:grpSp>
      <p:sp>
        <p:nvSpPr>
          <p:cNvPr name="Freeform 29" id="29"/>
          <p:cNvSpPr/>
          <p:nvPr/>
        </p:nvSpPr>
        <p:spPr>
          <a:xfrm flipH="false" flipV="false" rot="0">
            <a:off x="11409712" y="6490337"/>
            <a:ext cx="3022014" cy="3118648"/>
          </a:xfrm>
          <a:custGeom>
            <a:avLst/>
            <a:gdLst/>
            <a:ahLst/>
            <a:cxnLst/>
            <a:rect r="r" b="b" t="t" l="l"/>
            <a:pathLst>
              <a:path h="3118648" w="3022014">
                <a:moveTo>
                  <a:pt x="0" y="0"/>
                </a:moveTo>
                <a:lnTo>
                  <a:pt x="3022013" y="0"/>
                </a:lnTo>
                <a:lnTo>
                  <a:pt x="3022013" y="3118648"/>
                </a:lnTo>
                <a:lnTo>
                  <a:pt x="0" y="3118648"/>
                </a:lnTo>
                <a:lnTo>
                  <a:pt x="0" y="0"/>
                </a:lnTo>
                <a:close/>
              </a:path>
            </a:pathLst>
          </a:custGeom>
          <a:blipFill>
            <a:blip r:embed="rId9"/>
            <a:stretch>
              <a:fillRect l="0" t="0" r="0" b="0"/>
            </a:stretch>
          </a:blipFill>
        </p:spPr>
      </p:sp>
      <p:sp>
        <p:nvSpPr>
          <p:cNvPr name="TextBox 30" id="30"/>
          <p:cNvSpPr txBox="true"/>
          <p:nvPr/>
        </p:nvSpPr>
        <p:spPr>
          <a:xfrm rot="0">
            <a:off x="10658549" y="3785290"/>
            <a:ext cx="5309847" cy="1924050"/>
          </a:xfrm>
          <a:prstGeom prst="rect">
            <a:avLst/>
          </a:prstGeom>
        </p:spPr>
        <p:txBody>
          <a:bodyPr anchor="t" rtlCol="false" tIns="0" lIns="0" bIns="0" rIns="0">
            <a:spAutoFit/>
          </a:bodyPr>
          <a:lstStyle/>
          <a:p>
            <a:pPr algn="l">
              <a:lnSpc>
                <a:spcPts val="2520"/>
              </a:lnSpc>
            </a:pPr>
            <a:r>
              <a:rPr lang="en-US" sz="2100">
                <a:solidFill>
                  <a:srgbClr val="15193E"/>
                </a:solidFill>
                <a:latin typeface="Codec Pro"/>
                <a:ea typeface="Codec Pro"/>
                <a:cs typeface="Codec Pro"/>
                <a:sym typeface="Codec Pro"/>
              </a:rPr>
              <a:t>Costos totales si el sistema se implementa.</a:t>
            </a:r>
          </a:p>
          <a:p>
            <a:pPr algn="l">
              <a:lnSpc>
                <a:spcPts val="2520"/>
              </a:lnSpc>
            </a:pPr>
          </a:p>
          <a:p>
            <a:pPr algn="l">
              <a:lnSpc>
                <a:spcPts val="2520"/>
              </a:lnSpc>
            </a:pPr>
            <a:r>
              <a:rPr lang="en-US" sz="2100">
                <a:solidFill>
                  <a:srgbClr val="15193E"/>
                </a:solidFill>
                <a:latin typeface="Codec Pro"/>
                <a:ea typeface="Codec Pro"/>
                <a:cs typeface="Codec Pro"/>
                <a:sym typeface="Codec Pro"/>
              </a:rPr>
              <a:t>Estos costos se deben pagar de forma mensual, exceptuando el subir la aplicación a Google Play (pago único).</a:t>
            </a:r>
          </a:p>
        </p:txBody>
      </p:sp>
      <p:sp>
        <p:nvSpPr>
          <p:cNvPr name="TextBox 31" id="31"/>
          <p:cNvSpPr txBox="true"/>
          <p:nvPr/>
        </p:nvSpPr>
        <p:spPr>
          <a:xfrm rot="0">
            <a:off x="1145129" y="1555519"/>
            <a:ext cx="722176" cy="443272"/>
          </a:xfrm>
          <a:prstGeom prst="rect">
            <a:avLst/>
          </a:prstGeom>
        </p:spPr>
        <p:txBody>
          <a:bodyPr anchor="t" rtlCol="false" tIns="0" lIns="0" bIns="0" rIns="0">
            <a:spAutoFit/>
          </a:bodyPr>
          <a:lstStyle/>
          <a:p>
            <a:pPr algn="ctr">
              <a:lnSpc>
                <a:spcPts val="2970"/>
              </a:lnSpc>
            </a:pPr>
            <a:r>
              <a:rPr lang="en-US" b="true" sz="2884" spc="196">
                <a:solidFill>
                  <a:srgbClr val="5666F8"/>
                </a:solidFill>
                <a:latin typeface="Codec Pro Ultra-Bold"/>
                <a:ea typeface="Codec Pro Ultra-Bold"/>
                <a:cs typeface="Codec Pro Ultra-Bold"/>
                <a:sym typeface="Codec Pro Ultra-Bold"/>
              </a:rPr>
              <a:t>01</a:t>
            </a:r>
          </a:p>
        </p:txBody>
      </p:sp>
      <p:sp>
        <p:nvSpPr>
          <p:cNvPr name="TextBox 32" id="32"/>
          <p:cNvSpPr txBox="true"/>
          <p:nvPr/>
        </p:nvSpPr>
        <p:spPr>
          <a:xfrm rot="0">
            <a:off x="1145129" y="3195695"/>
            <a:ext cx="722176" cy="443272"/>
          </a:xfrm>
          <a:prstGeom prst="rect">
            <a:avLst/>
          </a:prstGeom>
        </p:spPr>
        <p:txBody>
          <a:bodyPr anchor="t" rtlCol="false" tIns="0" lIns="0" bIns="0" rIns="0">
            <a:spAutoFit/>
          </a:bodyPr>
          <a:lstStyle/>
          <a:p>
            <a:pPr algn="ctr">
              <a:lnSpc>
                <a:spcPts val="2970"/>
              </a:lnSpc>
            </a:pPr>
            <a:r>
              <a:rPr lang="en-US" b="true" sz="2884" spc="196">
                <a:solidFill>
                  <a:srgbClr val="5666F8"/>
                </a:solidFill>
                <a:latin typeface="Codec Pro Ultra-Bold"/>
                <a:ea typeface="Codec Pro Ultra-Bold"/>
                <a:cs typeface="Codec Pro Ultra-Bold"/>
                <a:sym typeface="Codec Pro Ultra-Bold"/>
              </a:rPr>
              <a:t>02</a:t>
            </a:r>
          </a:p>
        </p:txBody>
      </p:sp>
      <p:sp>
        <p:nvSpPr>
          <p:cNvPr name="TextBox 33" id="33"/>
          <p:cNvSpPr txBox="true"/>
          <p:nvPr/>
        </p:nvSpPr>
        <p:spPr>
          <a:xfrm rot="0">
            <a:off x="1145129" y="4823515"/>
            <a:ext cx="722176" cy="443272"/>
          </a:xfrm>
          <a:prstGeom prst="rect">
            <a:avLst/>
          </a:prstGeom>
        </p:spPr>
        <p:txBody>
          <a:bodyPr anchor="t" rtlCol="false" tIns="0" lIns="0" bIns="0" rIns="0">
            <a:spAutoFit/>
          </a:bodyPr>
          <a:lstStyle/>
          <a:p>
            <a:pPr algn="ctr">
              <a:lnSpc>
                <a:spcPts val="2970"/>
              </a:lnSpc>
            </a:pPr>
            <a:r>
              <a:rPr lang="en-US" b="true" sz="2884" spc="196">
                <a:solidFill>
                  <a:srgbClr val="5666F8"/>
                </a:solidFill>
                <a:latin typeface="Codec Pro Ultra-Bold"/>
                <a:ea typeface="Codec Pro Ultra-Bold"/>
                <a:cs typeface="Codec Pro Ultra-Bold"/>
                <a:sym typeface="Codec Pro Ultra-Bold"/>
              </a:rPr>
              <a:t>03</a:t>
            </a:r>
          </a:p>
        </p:txBody>
      </p:sp>
      <p:sp>
        <p:nvSpPr>
          <p:cNvPr name="TextBox 34" id="34"/>
          <p:cNvSpPr txBox="true"/>
          <p:nvPr/>
        </p:nvSpPr>
        <p:spPr>
          <a:xfrm rot="0">
            <a:off x="1145129" y="6263939"/>
            <a:ext cx="722176" cy="443272"/>
          </a:xfrm>
          <a:prstGeom prst="rect">
            <a:avLst/>
          </a:prstGeom>
        </p:spPr>
        <p:txBody>
          <a:bodyPr anchor="t" rtlCol="false" tIns="0" lIns="0" bIns="0" rIns="0">
            <a:spAutoFit/>
          </a:bodyPr>
          <a:lstStyle/>
          <a:p>
            <a:pPr algn="ctr">
              <a:lnSpc>
                <a:spcPts val="2970"/>
              </a:lnSpc>
            </a:pPr>
            <a:r>
              <a:rPr lang="en-US" b="true" sz="2884" spc="196">
                <a:solidFill>
                  <a:srgbClr val="5666F8"/>
                </a:solidFill>
                <a:latin typeface="Codec Pro Ultra-Bold"/>
                <a:ea typeface="Codec Pro Ultra-Bold"/>
                <a:cs typeface="Codec Pro Ultra-Bold"/>
                <a:sym typeface="Codec Pro Ultra-Bold"/>
              </a:rPr>
              <a:t>04</a:t>
            </a:r>
          </a:p>
        </p:txBody>
      </p:sp>
      <p:sp>
        <p:nvSpPr>
          <p:cNvPr name="TextBox 35" id="35"/>
          <p:cNvSpPr txBox="true"/>
          <p:nvPr/>
        </p:nvSpPr>
        <p:spPr>
          <a:xfrm rot="0">
            <a:off x="10658549" y="1475556"/>
            <a:ext cx="7740687" cy="2753361"/>
          </a:xfrm>
          <a:prstGeom prst="rect">
            <a:avLst/>
          </a:prstGeom>
        </p:spPr>
        <p:txBody>
          <a:bodyPr anchor="t" rtlCol="false" tIns="0" lIns="0" bIns="0" rIns="0">
            <a:spAutoFit/>
          </a:bodyPr>
          <a:lstStyle/>
          <a:p>
            <a:pPr algn="l">
              <a:lnSpc>
                <a:spcPts val="5170"/>
              </a:lnSpc>
            </a:pPr>
            <a:r>
              <a:rPr lang="en-US" sz="5500" b="true">
                <a:solidFill>
                  <a:srgbClr val="FFB02C"/>
                </a:solidFill>
                <a:latin typeface="Codec Pro Ultra-Bold"/>
                <a:ea typeface="Codec Pro Ultra-Bold"/>
                <a:cs typeface="Codec Pro Ultra-Bold"/>
                <a:sym typeface="Codec Pro Ultra-Bold"/>
              </a:rPr>
              <a:t>COSTOS DE IMPLEMENTACIÓN FINAL </a:t>
            </a:r>
          </a:p>
          <a:p>
            <a:pPr algn="l">
              <a:lnSpc>
                <a:spcPts val="5170"/>
              </a:lnSpc>
            </a:pPr>
          </a:p>
        </p:txBody>
      </p:sp>
      <p:sp>
        <p:nvSpPr>
          <p:cNvPr name="TextBox 36" id="36"/>
          <p:cNvSpPr txBox="true"/>
          <p:nvPr/>
        </p:nvSpPr>
        <p:spPr>
          <a:xfrm rot="0">
            <a:off x="2243951" y="1538351"/>
            <a:ext cx="4936384" cy="314325"/>
          </a:xfrm>
          <a:prstGeom prst="rect">
            <a:avLst/>
          </a:prstGeom>
        </p:spPr>
        <p:txBody>
          <a:bodyPr anchor="t" rtlCol="false" tIns="0" lIns="0" bIns="0" rIns="0">
            <a:spAutoFit/>
          </a:bodyPr>
          <a:lstStyle/>
          <a:p>
            <a:pPr algn="l">
              <a:lnSpc>
                <a:spcPts val="2280"/>
              </a:lnSpc>
            </a:pPr>
            <a:r>
              <a:rPr lang="en-US" sz="1900">
                <a:solidFill>
                  <a:srgbClr val="F0F2FD"/>
                </a:solidFill>
                <a:latin typeface="Codec Pro"/>
                <a:ea typeface="Codec Pro"/>
                <a:cs typeface="Codec Pro"/>
                <a:sym typeface="Codec Pro"/>
              </a:rPr>
              <a:t>Pago de servidor =  $101.549</a:t>
            </a:r>
          </a:p>
        </p:txBody>
      </p:sp>
      <p:sp>
        <p:nvSpPr>
          <p:cNvPr name="TextBox 37" id="37"/>
          <p:cNvSpPr txBox="true"/>
          <p:nvPr/>
        </p:nvSpPr>
        <p:spPr>
          <a:xfrm rot="0">
            <a:off x="2243951" y="3236356"/>
            <a:ext cx="4936384" cy="314325"/>
          </a:xfrm>
          <a:prstGeom prst="rect">
            <a:avLst/>
          </a:prstGeom>
        </p:spPr>
        <p:txBody>
          <a:bodyPr anchor="t" rtlCol="false" tIns="0" lIns="0" bIns="0" rIns="0">
            <a:spAutoFit/>
          </a:bodyPr>
          <a:lstStyle/>
          <a:p>
            <a:pPr algn="l">
              <a:lnSpc>
                <a:spcPts val="2280"/>
              </a:lnSpc>
            </a:pPr>
            <a:r>
              <a:rPr lang="en-US" sz="1900">
                <a:solidFill>
                  <a:srgbClr val="E4E5EC"/>
                </a:solidFill>
                <a:latin typeface="Codec Pro"/>
                <a:ea typeface="Codec Pro"/>
                <a:cs typeface="Codec Pro"/>
                <a:sym typeface="Codec Pro"/>
              </a:rPr>
              <a:t>Subir app a Google play = $25.000</a:t>
            </a:r>
          </a:p>
        </p:txBody>
      </p:sp>
      <p:sp>
        <p:nvSpPr>
          <p:cNvPr name="TextBox 38" id="38"/>
          <p:cNvSpPr txBox="true"/>
          <p:nvPr/>
        </p:nvSpPr>
        <p:spPr>
          <a:xfrm rot="0">
            <a:off x="2243951" y="6227423"/>
            <a:ext cx="4404539" cy="323215"/>
          </a:xfrm>
          <a:prstGeom prst="rect">
            <a:avLst/>
          </a:prstGeom>
        </p:spPr>
        <p:txBody>
          <a:bodyPr anchor="t" rtlCol="false" tIns="0" lIns="0" bIns="0" rIns="0">
            <a:spAutoFit/>
          </a:bodyPr>
          <a:lstStyle/>
          <a:p>
            <a:pPr algn="l">
              <a:lnSpc>
                <a:spcPts val="2659"/>
              </a:lnSpc>
              <a:spcBef>
                <a:spcPct val="0"/>
              </a:spcBef>
            </a:pPr>
            <a:r>
              <a:rPr lang="en-US" sz="1899">
                <a:solidFill>
                  <a:srgbClr val="F0F2FD"/>
                </a:solidFill>
                <a:latin typeface="Open Sans"/>
                <a:ea typeface="Open Sans"/>
                <a:cs typeface="Open Sans"/>
                <a:sym typeface="Open Sans"/>
              </a:rPr>
              <a:t>Pago Administrador</a:t>
            </a:r>
            <a:r>
              <a:rPr lang="en-US" sz="1899">
                <a:solidFill>
                  <a:srgbClr val="F0F2FD"/>
                </a:solidFill>
                <a:latin typeface="Open Sans"/>
                <a:ea typeface="Open Sans"/>
                <a:cs typeface="Open Sans"/>
                <a:sym typeface="Open Sans"/>
              </a:rPr>
              <a:t> = $400.000</a:t>
            </a:r>
          </a:p>
        </p:txBody>
      </p:sp>
      <p:sp>
        <p:nvSpPr>
          <p:cNvPr name="TextBox 39" id="39"/>
          <p:cNvSpPr txBox="true"/>
          <p:nvPr/>
        </p:nvSpPr>
        <p:spPr>
          <a:xfrm rot="0">
            <a:off x="2243951" y="4786999"/>
            <a:ext cx="3580978" cy="323215"/>
          </a:xfrm>
          <a:prstGeom prst="rect">
            <a:avLst/>
          </a:prstGeom>
        </p:spPr>
        <p:txBody>
          <a:bodyPr anchor="t" rtlCol="false" tIns="0" lIns="0" bIns="0" rIns="0">
            <a:spAutoFit/>
          </a:bodyPr>
          <a:lstStyle/>
          <a:p>
            <a:pPr algn="l">
              <a:lnSpc>
                <a:spcPts val="2659"/>
              </a:lnSpc>
              <a:spcBef>
                <a:spcPct val="0"/>
              </a:spcBef>
            </a:pPr>
            <a:r>
              <a:rPr lang="en-US" sz="1899">
                <a:solidFill>
                  <a:srgbClr val="E4E5EC"/>
                </a:solidFill>
                <a:latin typeface="Open Sans"/>
                <a:ea typeface="Open Sans"/>
                <a:cs typeface="Open Sans"/>
                <a:sym typeface="Open Sans"/>
              </a:rPr>
              <a:t>Pago Moderador = $350.000</a:t>
            </a:r>
          </a:p>
        </p:txBody>
      </p:sp>
      <p:sp>
        <p:nvSpPr>
          <p:cNvPr name="TextBox 40" id="40"/>
          <p:cNvSpPr txBox="true"/>
          <p:nvPr/>
        </p:nvSpPr>
        <p:spPr>
          <a:xfrm rot="0">
            <a:off x="1145129" y="7885723"/>
            <a:ext cx="722176" cy="443272"/>
          </a:xfrm>
          <a:prstGeom prst="rect">
            <a:avLst/>
          </a:prstGeom>
        </p:spPr>
        <p:txBody>
          <a:bodyPr anchor="t" rtlCol="false" tIns="0" lIns="0" bIns="0" rIns="0">
            <a:spAutoFit/>
          </a:bodyPr>
          <a:lstStyle/>
          <a:p>
            <a:pPr algn="ctr">
              <a:lnSpc>
                <a:spcPts val="2970"/>
              </a:lnSpc>
            </a:pPr>
            <a:r>
              <a:rPr lang="en-US" b="true" sz="2884" spc="196">
                <a:solidFill>
                  <a:srgbClr val="5666F8"/>
                </a:solidFill>
                <a:latin typeface="Codec Pro Ultra-Bold"/>
                <a:ea typeface="Codec Pro Ultra-Bold"/>
                <a:cs typeface="Codec Pro Ultra-Bold"/>
                <a:sym typeface="Codec Pro Ultra-Bold"/>
              </a:rPr>
              <a:t>05</a:t>
            </a:r>
          </a:p>
        </p:txBody>
      </p:sp>
      <p:sp>
        <p:nvSpPr>
          <p:cNvPr name="TextBox 41" id="41"/>
          <p:cNvSpPr txBox="true"/>
          <p:nvPr/>
        </p:nvSpPr>
        <p:spPr>
          <a:xfrm rot="0">
            <a:off x="2243951" y="7857148"/>
            <a:ext cx="5936423" cy="323215"/>
          </a:xfrm>
          <a:prstGeom prst="rect">
            <a:avLst/>
          </a:prstGeom>
        </p:spPr>
        <p:txBody>
          <a:bodyPr anchor="t" rtlCol="false" tIns="0" lIns="0" bIns="0" rIns="0">
            <a:spAutoFit/>
          </a:bodyPr>
          <a:lstStyle/>
          <a:p>
            <a:pPr algn="l">
              <a:lnSpc>
                <a:spcPts val="2659"/>
              </a:lnSpc>
              <a:spcBef>
                <a:spcPct val="0"/>
              </a:spcBef>
            </a:pPr>
            <a:r>
              <a:rPr lang="en-US" sz="1899">
                <a:solidFill>
                  <a:srgbClr val="F0F2FD"/>
                </a:solidFill>
                <a:latin typeface="Open Sans"/>
                <a:ea typeface="Open Sans"/>
                <a:cs typeface="Open Sans"/>
                <a:sym typeface="Open Sans"/>
              </a:rPr>
              <a:t>Comisión de Google (15%) = -15% de ingresos</a:t>
            </a:r>
          </a:p>
        </p:txBody>
      </p:sp>
      <p:sp>
        <p:nvSpPr>
          <p:cNvPr name="TextBox 42" id="42"/>
          <p:cNvSpPr txBox="true"/>
          <p:nvPr/>
        </p:nvSpPr>
        <p:spPr>
          <a:xfrm rot="0">
            <a:off x="5101735" y="9232852"/>
            <a:ext cx="5087181" cy="497841"/>
          </a:xfrm>
          <a:prstGeom prst="rect">
            <a:avLst/>
          </a:prstGeom>
        </p:spPr>
        <p:txBody>
          <a:bodyPr anchor="t" rtlCol="false" tIns="0" lIns="0" bIns="0" rIns="0">
            <a:spAutoFit/>
          </a:bodyPr>
          <a:lstStyle/>
          <a:p>
            <a:pPr algn="l">
              <a:lnSpc>
                <a:spcPts val="4059"/>
              </a:lnSpc>
              <a:spcBef>
                <a:spcPct val="0"/>
              </a:spcBef>
            </a:pPr>
            <a:r>
              <a:rPr lang="en-US" sz="2899">
                <a:solidFill>
                  <a:srgbClr val="F0F2FD"/>
                </a:solidFill>
                <a:latin typeface="Open Sans"/>
                <a:ea typeface="Open Sans"/>
                <a:cs typeface="Open Sans"/>
                <a:sym typeface="Open Sans"/>
              </a:rPr>
              <a:t>Total </a:t>
            </a:r>
            <a:r>
              <a:rPr lang="en-US" sz="2899">
                <a:solidFill>
                  <a:srgbClr val="F0F2FD"/>
                </a:solidFill>
                <a:latin typeface="Open Sans"/>
                <a:ea typeface="Open Sans"/>
                <a:cs typeface="Open Sans"/>
                <a:sym typeface="Open Sans"/>
              </a:rPr>
              <a:t>= 876.549 a $1.238.299</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27795" y="-549566"/>
            <a:ext cx="2789693" cy="1658599"/>
          </a:xfrm>
          <a:custGeom>
            <a:avLst/>
            <a:gdLst/>
            <a:ahLst/>
            <a:cxnLst/>
            <a:rect r="r" b="b" t="t" l="l"/>
            <a:pathLst>
              <a:path h="1658599" w="2789693">
                <a:moveTo>
                  <a:pt x="0" y="0"/>
                </a:moveTo>
                <a:lnTo>
                  <a:pt x="2789693" y="0"/>
                </a:lnTo>
                <a:lnTo>
                  <a:pt x="2789693" y="1658599"/>
                </a:lnTo>
                <a:lnTo>
                  <a:pt x="0" y="1658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60994" y="451930"/>
            <a:ext cx="2789693" cy="1658599"/>
          </a:xfrm>
          <a:custGeom>
            <a:avLst/>
            <a:gdLst/>
            <a:ahLst/>
            <a:cxnLst/>
            <a:rect r="r" b="b" t="t" l="l"/>
            <a:pathLst>
              <a:path h="1658599" w="2789693">
                <a:moveTo>
                  <a:pt x="0" y="0"/>
                </a:moveTo>
                <a:lnTo>
                  <a:pt x="2789692" y="0"/>
                </a:lnTo>
                <a:lnTo>
                  <a:pt x="2789692" y="1658600"/>
                </a:lnTo>
                <a:lnTo>
                  <a:pt x="0" y="1658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47471" y="-422617"/>
            <a:ext cx="2362646" cy="1404701"/>
          </a:xfrm>
          <a:custGeom>
            <a:avLst/>
            <a:gdLst/>
            <a:ahLst/>
            <a:cxnLst/>
            <a:rect r="r" b="b" t="t" l="l"/>
            <a:pathLst>
              <a:path h="1404701" w="2362646">
                <a:moveTo>
                  <a:pt x="0" y="0"/>
                </a:moveTo>
                <a:lnTo>
                  <a:pt x="2362646" y="0"/>
                </a:lnTo>
                <a:lnTo>
                  <a:pt x="2362646" y="1404701"/>
                </a:lnTo>
                <a:lnTo>
                  <a:pt x="0" y="14047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9144000" y="4020001"/>
            <a:ext cx="0" cy="4504514"/>
          </a:xfrm>
          <a:prstGeom prst="line">
            <a:avLst/>
          </a:prstGeom>
          <a:ln cap="flat" w="38100">
            <a:solidFill>
              <a:srgbClr val="FFB02C"/>
            </a:solidFill>
            <a:prstDash val="solid"/>
            <a:headEnd type="none" len="sm" w="sm"/>
            <a:tailEnd type="none" len="sm" w="sm"/>
          </a:ln>
        </p:spPr>
      </p:sp>
      <p:grpSp>
        <p:nvGrpSpPr>
          <p:cNvPr name="Group 6" id="6"/>
          <p:cNvGrpSpPr/>
          <p:nvPr/>
        </p:nvGrpSpPr>
        <p:grpSpPr>
          <a:xfrm rot="0">
            <a:off x="8666483" y="5794741"/>
            <a:ext cx="955034" cy="95503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02C"/>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true" flipV="true" rot="0">
            <a:off x="15618701" y="9642647"/>
            <a:ext cx="2789693" cy="1658599"/>
          </a:xfrm>
          <a:custGeom>
            <a:avLst/>
            <a:gdLst/>
            <a:ahLst/>
            <a:cxnLst/>
            <a:rect r="r" b="b" t="t" l="l"/>
            <a:pathLst>
              <a:path h="1658599" w="2789693">
                <a:moveTo>
                  <a:pt x="2789693" y="1658599"/>
                </a:moveTo>
                <a:lnTo>
                  <a:pt x="0" y="1658599"/>
                </a:lnTo>
                <a:lnTo>
                  <a:pt x="0" y="0"/>
                </a:lnTo>
                <a:lnTo>
                  <a:pt x="2789693" y="0"/>
                </a:lnTo>
                <a:lnTo>
                  <a:pt x="2789693" y="165859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true" flipV="true" rot="0">
            <a:off x="16495208" y="8699047"/>
            <a:ext cx="2789693" cy="1658599"/>
          </a:xfrm>
          <a:custGeom>
            <a:avLst/>
            <a:gdLst/>
            <a:ahLst/>
            <a:cxnLst/>
            <a:rect r="r" b="b" t="t" l="l"/>
            <a:pathLst>
              <a:path h="1658599" w="2789693">
                <a:moveTo>
                  <a:pt x="2789693" y="1658599"/>
                </a:moveTo>
                <a:lnTo>
                  <a:pt x="0" y="1658599"/>
                </a:lnTo>
                <a:lnTo>
                  <a:pt x="0" y="0"/>
                </a:lnTo>
                <a:lnTo>
                  <a:pt x="2789693" y="0"/>
                </a:lnTo>
                <a:lnTo>
                  <a:pt x="2789693" y="165859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true" flipV="true" rot="0">
            <a:off x="16708731" y="9702823"/>
            <a:ext cx="2362646" cy="1404701"/>
          </a:xfrm>
          <a:custGeom>
            <a:avLst/>
            <a:gdLst/>
            <a:ahLst/>
            <a:cxnLst/>
            <a:rect r="r" b="b" t="t" l="l"/>
            <a:pathLst>
              <a:path h="1404701" w="2362646">
                <a:moveTo>
                  <a:pt x="2362646" y="1404701"/>
                </a:moveTo>
                <a:lnTo>
                  <a:pt x="0" y="1404701"/>
                </a:lnTo>
                <a:lnTo>
                  <a:pt x="0" y="0"/>
                </a:lnTo>
                <a:lnTo>
                  <a:pt x="2362646" y="0"/>
                </a:lnTo>
                <a:lnTo>
                  <a:pt x="2362646" y="140470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8935042" y="5959859"/>
            <a:ext cx="417916" cy="624798"/>
          </a:xfrm>
          <a:custGeom>
            <a:avLst/>
            <a:gdLst/>
            <a:ahLst/>
            <a:cxnLst/>
            <a:rect r="r" b="b" t="t" l="l"/>
            <a:pathLst>
              <a:path h="624798" w="417916">
                <a:moveTo>
                  <a:pt x="0" y="0"/>
                </a:moveTo>
                <a:lnTo>
                  <a:pt x="417916" y="0"/>
                </a:lnTo>
                <a:lnTo>
                  <a:pt x="417916" y="624798"/>
                </a:lnTo>
                <a:lnTo>
                  <a:pt x="0" y="6247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5847229" y="982084"/>
            <a:ext cx="1230412" cy="1371778"/>
          </a:xfrm>
          <a:custGeom>
            <a:avLst/>
            <a:gdLst/>
            <a:ahLst/>
            <a:cxnLst/>
            <a:rect r="r" b="b" t="t" l="l"/>
            <a:pathLst>
              <a:path h="1371778" w="1230412">
                <a:moveTo>
                  <a:pt x="0" y="0"/>
                </a:moveTo>
                <a:lnTo>
                  <a:pt x="1230412" y="0"/>
                </a:lnTo>
                <a:lnTo>
                  <a:pt x="1230412" y="1371778"/>
                </a:lnTo>
                <a:lnTo>
                  <a:pt x="0" y="1371778"/>
                </a:lnTo>
                <a:lnTo>
                  <a:pt x="0" y="0"/>
                </a:lnTo>
                <a:close/>
              </a:path>
            </a:pathLst>
          </a:custGeom>
          <a:blipFill>
            <a:blip r:embed="rId6"/>
            <a:stretch>
              <a:fillRect l="0" t="0" r="0" b="0"/>
            </a:stretch>
          </a:blipFill>
        </p:spPr>
      </p:sp>
      <p:pic>
        <p:nvPicPr>
          <p:cNvPr name="Picture 14" id="14">
            <a:hlinkClick action="ppaction://media"/>
          </p:cNvPr>
          <p:cNvPicPr>
            <a:picLocks noChangeAspect="true"/>
          </p:cNvPicPr>
          <p:nvPr>
            <a:videoFile r:link="rId8"/>
            <p:extLst>
              <p:ext uri="{DAA4B4D4-6D71-4841-9C94-3DE7FCFB9230}">
                <p14:media xmlns:p14="http://schemas.microsoft.com/office/powerpoint/2010/main" r:embed="rId9">
                  <p14:trim st="0.0000" end="18476.5080"/>
                </p14:media>
              </p:ext>
            </p:extLst>
          </p:nvPr>
        </p:nvPicPr>
        <p:blipFill>
          <a:blip r:embed="rId7"/>
          <a:srcRect l="0" t="0" r="0" b="0"/>
          <a:stretch>
            <a:fillRect/>
          </a:stretch>
        </p:blipFill>
        <p:spPr>
          <a:xfrm flipH="false" flipV="false" rot="0">
            <a:off x="10097767" y="3634316"/>
            <a:ext cx="7681509" cy="4320849"/>
          </a:xfrm>
          <a:prstGeom prst="rect">
            <a:avLst/>
          </a:prstGeom>
        </p:spPr>
      </p:pic>
      <p:sp>
        <p:nvSpPr>
          <p:cNvPr name="TextBox 15" id="15"/>
          <p:cNvSpPr txBox="true"/>
          <p:nvPr/>
        </p:nvSpPr>
        <p:spPr>
          <a:xfrm rot="0">
            <a:off x="1639547" y="1428159"/>
            <a:ext cx="6816548" cy="925703"/>
          </a:xfrm>
          <a:prstGeom prst="rect">
            <a:avLst/>
          </a:prstGeom>
        </p:spPr>
        <p:txBody>
          <a:bodyPr anchor="t" rtlCol="false" tIns="0" lIns="0" bIns="0" rIns="0">
            <a:spAutoFit/>
          </a:bodyPr>
          <a:lstStyle/>
          <a:p>
            <a:pPr algn="l">
              <a:lnSpc>
                <a:spcPts val="6015"/>
              </a:lnSpc>
            </a:pPr>
            <a:r>
              <a:rPr lang="en-US" sz="6399" b="true">
                <a:solidFill>
                  <a:srgbClr val="F0F2FD"/>
                </a:solidFill>
                <a:latin typeface="Codec Pro Ultra-Bold"/>
                <a:ea typeface="Codec Pro Ultra-Bold"/>
                <a:cs typeface="Codec Pro Ultra-Bold"/>
                <a:sym typeface="Codec Pro Ultra-Bold"/>
              </a:rPr>
              <a:t>RESULTADO</a:t>
            </a:r>
          </a:p>
        </p:txBody>
      </p:sp>
      <p:sp>
        <p:nvSpPr>
          <p:cNvPr name="TextBox 16" id="16"/>
          <p:cNvSpPr txBox="true"/>
          <p:nvPr/>
        </p:nvSpPr>
        <p:spPr>
          <a:xfrm rot="0">
            <a:off x="1639547" y="2255139"/>
            <a:ext cx="6816548" cy="925703"/>
          </a:xfrm>
          <a:prstGeom prst="rect">
            <a:avLst/>
          </a:prstGeom>
        </p:spPr>
        <p:txBody>
          <a:bodyPr anchor="t" rtlCol="false" tIns="0" lIns="0" bIns="0" rIns="0">
            <a:spAutoFit/>
          </a:bodyPr>
          <a:lstStyle/>
          <a:p>
            <a:pPr algn="l">
              <a:lnSpc>
                <a:spcPts val="6015"/>
              </a:lnSpc>
            </a:pPr>
            <a:r>
              <a:rPr lang="en-US" sz="6399" b="true">
                <a:solidFill>
                  <a:srgbClr val="FFB02C"/>
                </a:solidFill>
                <a:latin typeface="Codec Pro Ultra-Bold"/>
                <a:ea typeface="Codec Pro Ultra-Bold"/>
                <a:cs typeface="Codec Pro Ultra-Bold"/>
                <a:sym typeface="Codec Pro Ultra-Bold"/>
              </a:rPr>
              <a:t>DE LA SOLUCIÓN </a:t>
            </a:r>
          </a:p>
        </p:txBody>
      </p:sp>
      <p:sp>
        <p:nvSpPr>
          <p:cNvPr name="TextBox 17" id="17"/>
          <p:cNvSpPr txBox="true"/>
          <p:nvPr/>
        </p:nvSpPr>
        <p:spPr>
          <a:xfrm rot="0">
            <a:off x="1728698" y="5605508"/>
            <a:ext cx="6727397" cy="981075"/>
          </a:xfrm>
          <a:prstGeom prst="rect">
            <a:avLst/>
          </a:prstGeom>
        </p:spPr>
        <p:txBody>
          <a:bodyPr anchor="t" rtlCol="false" tIns="0" lIns="0" bIns="0" rIns="0">
            <a:spAutoFit/>
          </a:bodyPr>
          <a:lstStyle/>
          <a:p>
            <a:pPr algn="l">
              <a:lnSpc>
                <a:spcPts val="2520"/>
              </a:lnSpc>
            </a:pPr>
            <a:r>
              <a:rPr lang="en-US" sz="2100">
                <a:solidFill>
                  <a:srgbClr val="F0F2FD"/>
                </a:solidFill>
                <a:latin typeface="Codec Pro"/>
                <a:ea typeface="Codec Pro"/>
                <a:cs typeface="Codec Pro"/>
                <a:sym typeface="Codec Pro"/>
              </a:rPr>
              <a:t>Este extracto destaca las funcionalidades que están disponibles en el sistema, y ejemplifica el resultado que nuestro proyecto busca implementar</a:t>
            </a:r>
          </a:p>
        </p:txBody>
      </p:sp>
    </p:spTree>
  </p:cSld>
  <p:clrMapOvr>
    <a:masterClrMapping/>
  </p:clrMapOvr>
  <p:timing>
    <p:tnLst>
      <p:par>
        <p:cTn dur="indefinite" restart="never" nodeType="tmRoot">
          <p:childTnLst>
            <p:video>
              <p:cMediaNode vol="0">
                <p:cTn fill="hold" display="false">
                  <p:stCondLst>
                    <p:cond delay="indefinite"/>
                  </p:stCondLst>
                </p:cTn>
                <p:tgtEl>
                  <p:spTgt spid="14"/>
                </p:tgtEl>
              </p:cMediaNode>
            </p:video>
          </p:childTnLst>
        </p:cTn>
      </p:par>
    </p:tnLst>
  </p:timing>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27795" y="-549566"/>
            <a:ext cx="2789693" cy="1658599"/>
          </a:xfrm>
          <a:custGeom>
            <a:avLst/>
            <a:gdLst/>
            <a:ahLst/>
            <a:cxnLst/>
            <a:rect r="r" b="b" t="t" l="l"/>
            <a:pathLst>
              <a:path h="1658599" w="2789693">
                <a:moveTo>
                  <a:pt x="0" y="0"/>
                </a:moveTo>
                <a:lnTo>
                  <a:pt x="2789693" y="0"/>
                </a:lnTo>
                <a:lnTo>
                  <a:pt x="2789693" y="1658599"/>
                </a:lnTo>
                <a:lnTo>
                  <a:pt x="0" y="1658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60994" y="451930"/>
            <a:ext cx="2789693" cy="1658599"/>
          </a:xfrm>
          <a:custGeom>
            <a:avLst/>
            <a:gdLst/>
            <a:ahLst/>
            <a:cxnLst/>
            <a:rect r="r" b="b" t="t" l="l"/>
            <a:pathLst>
              <a:path h="1658599" w="2789693">
                <a:moveTo>
                  <a:pt x="0" y="0"/>
                </a:moveTo>
                <a:lnTo>
                  <a:pt x="2789692" y="0"/>
                </a:lnTo>
                <a:lnTo>
                  <a:pt x="2789692" y="1658600"/>
                </a:lnTo>
                <a:lnTo>
                  <a:pt x="0" y="1658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47471" y="-422617"/>
            <a:ext cx="2362646" cy="1404701"/>
          </a:xfrm>
          <a:custGeom>
            <a:avLst/>
            <a:gdLst/>
            <a:ahLst/>
            <a:cxnLst/>
            <a:rect r="r" b="b" t="t" l="l"/>
            <a:pathLst>
              <a:path h="1404701" w="2362646">
                <a:moveTo>
                  <a:pt x="0" y="0"/>
                </a:moveTo>
                <a:lnTo>
                  <a:pt x="2362646" y="0"/>
                </a:lnTo>
                <a:lnTo>
                  <a:pt x="2362646" y="1404701"/>
                </a:lnTo>
                <a:lnTo>
                  <a:pt x="0" y="14047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9144000" y="4020001"/>
            <a:ext cx="0" cy="4504514"/>
          </a:xfrm>
          <a:prstGeom prst="line">
            <a:avLst/>
          </a:prstGeom>
          <a:ln cap="flat" w="38100">
            <a:solidFill>
              <a:srgbClr val="FFB02C"/>
            </a:solidFill>
            <a:prstDash val="solid"/>
            <a:headEnd type="none" len="sm" w="sm"/>
            <a:tailEnd type="none" len="sm" w="sm"/>
          </a:ln>
        </p:spPr>
      </p:sp>
      <p:grpSp>
        <p:nvGrpSpPr>
          <p:cNvPr name="Group 6" id="6"/>
          <p:cNvGrpSpPr/>
          <p:nvPr/>
        </p:nvGrpSpPr>
        <p:grpSpPr>
          <a:xfrm rot="0">
            <a:off x="8666483" y="5794741"/>
            <a:ext cx="955034" cy="95503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02C"/>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true" flipV="true" rot="0">
            <a:off x="15618701" y="9642647"/>
            <a:ext cx="2789693" cy="1658599"/>
          </a:xfrm>
          <a:custGeom>
            <a:avLst/>
            <a:gdLst/>
            <a:ahLst/>
            <a:cxnLst/>
            <a:rect r="r" b="b" t="t" l="l"/>
            <a:pathLst>
              <a:path h="1658599" w="2789693">
                <a:moveTo>
                  <a:pt x="2789693" y="1658599"/>
                </a:moveTo>
                <a:lnTo>
                  <a:pt x="0" y="1658599"/>
                </a:lnTo>
                <a:lnTo>
                  <a:pt x="0" y="0"/>
                </a:lnTo>
                <a:lnTo>
                  <a:pt x="2789693" y="0"/>
                </a:lnTo>
                <a:lnTo>
                  <a:pt x="2789693" y="165859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true" flipV="true" rot="0">
            <a:off x="16495208" y="8699047"/>
            <a:ext cx="2789693" cy="1658599"/>
          </a:xfrm>
          <a:custGeom>
            <a:avLst/>
            <a:gdLst/>
            <a:ahLst/>
            <a:cxnLst/>
            <a:rect r="r" b="b" t="t" l="l"/>
            <a:pathLst>
              <a:path h="1658599" w="2789693">
                <a:moveTo>
                  <a:pt x="2789693" y="1658599"/>
                </a:moveTo>
                <a:lnTo>
                  <a:pt x="0" y="1658599"/>
                </a:lnTo>
                <a:lnTo>
                  <a:pt x="0" y="0"/>
                </a:lnTo>
                <a:lnTo>
                  <a:pt x="2789693" y="0"/>
                </a:lnTo>
                <a:lnTo>
                  <a:pt x="2789693" y="165859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true" flipV="true" rot="0">
            <a:off x="16708731" y="9702823"/>
            <a:ext cx="2362646" cy="1404701"/>
          </a:xfrm>
          <a:custGeom>
            <a:avLst/>
            <a:gdLst/>
            <a:ahLst/>
            <a:cxnLst/>
            <a:rect r="r" b="b" t="t" l="l"/>
            <a:pathLst>
              <a:path h="1404701" w="2362646">
                <a:moveTo>
                  <a:pt x="2362646" y="1404701"/>
                </a:moveTo>
                <a:lnTo>
                  <a:pt x="0" y="1404701"/>
                </a:lnTo>
                <a:lnTo>
                  <a:pt x="0" y="0"/>
                </a:lnTo>
                <a:lnTo>
                  <a:pt x="2362646" y="0"/>
                </a:lnTo>
                <a:lnTo>
                  <a:pt x="2362646" y="140470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10712915">
            <a:off x="8935042" y="5959859"/>
            <a:ext cx="417916" cy="624798"/>
          </a:xfrm>
          <a:custGeom>
            <a:avLst/>
            <a:gdLst/>
            <a:ahLst/>
            <a:cxnLst/>
            <a:rect r="r" b="b" t="t" l="l"/>
            <a:pathLst>
              <a:path h="624798" w="417916">
                <a:moveTo>
                  <a:pt x="0" y="0"/>
                </a:moveTo>
                <a:lnTo>
                  <a:pt x="417916" y="0"/>
                </a:lnTo>
                <a:lnTo>
                  <a:pt x="417916" y="624798"/>
                </a:lnTo>
                <a:lnTo>
                  <a:pt x="0" y="6247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5847229" y="982084"/>
            <a:ext cx="1230412" cy="1371778"/>
          </a:xfrm>
          <a:custGeom>
            <a:avLst/>
            <a:gdLst/>
            <a:ahLst/>
            <a:cxnLst/>
            <a:rect r="r" b="b" t="t" l="l"/>
            <a:pathLst>
              <a:path h="1371778" w="1230412">
                <a:moveTo>
                  <a:pt x="0" y="0"/>
                </a:moveTo>
                <a:lnTo>
                  <a:pt x="1230412" y="0"/>
                </a:lnTo>
                <a:lnTo>
                  <a:pt x="1230412" y="1371778"/>
                </a:lnTo>
                <a:lnTo>
                  <a:pt x="0" y="1371778"/>
                </a:lnTo>
                <a:lnTo>
                  <a:pt x="0" y="0"/>
                </a:lnTo>
                <a:close/>
              </a:path>
            </a:pathLst>
          </a:custGeom>
          <a:blipFill>
            <a:blip r:embed="rId6"/>
            <a:stretch>
              <a:fillRect l="0" t="0" r="0" b="0"/>
            </a:stretch>
          </a:blipFill>
        </p:spPr>
      </p:sp>
      <p:pic>
        <p:nvPicPr>
          <p:cNvPr name="Picture 14" id="14">
            <a:hlinkClick action="ppaction://media"/>
          </p:cNvPr>
          <p:cNvPicPr>
            <a:picLocks noChangeAspect="true"/>
          </p:cNvPicPr>
          <p:nvPr>
            <a:videoFile r:link="rId8"/>
            <p:extLst>
              <p:ext uri="{DAA4B4D4-6D71-4841-9C94-3DE7FCFB9230}">
                <p14:media xmlns:p14="http://schemas.microsoft.com/office/powerpoint/2010/main" r:embed="rId9"/>
              </p:ext>
            </p:extLst>
          </p:nvPr>
        </p:nvPicPr>
        <p:blipFill>
          <a:blip r:embed="rId7"/>
          <a:srcRect l="0" t="0" r="0" b="0"/>
          <a:stretch>
            <a:fillRect/>
          </a:stretch>
        </p:blipFill>
        <p:spPr>
          <a:xfrm flipH="false" flipV="false" rot="0">
            <a:off x="557599" y="4276217"/>
            <a:ext cx="7898496" cy="3385070"/>
          </a:xfrm>
          <a:prstGeom prst="rect">
            <a:avLst/>
          </a:prstGeom>
        </p:spPr>
      </p:pic>
      <p:sp>
        <p:nvSpPr>
          <p:cNvPr name="TextBox 15" id="15"/>
          <p:cNvSpPr txBox="true"/>
          <p:nvPr/>
        </p:nvSpPr>
        <p:spPr>
          <a:xfrm rot="0">
            <a:off x="1639547" y="1428159"/>
            <a:ext cx="6816548" cy="925703"/>
          </a:xfrm>
          <a:prstGeom prst="rect">
            <a:avLst/>
          </a:prstGeom>
        </p:spPr>
        <p:txBody>
          <a:bodyPr anchor="t" rtlCol="false" tIns="0" lIns="0" bIns="0" rIns="0">
            <a:spAutoFit/>
          </a:bodyPr>
          <a:lstStyle/>
          <a:p>
            <a:pPr algn="l">
              <a:lnSpc>
                <a:spcPts val="6015"/>
              </a:lnSpc>
            </a:pPr>
            <a:r>
              <a:rPr lang="en-US" sz="6399" b="true">
                <a:solidFill>
                  <a:srgbClr val="F0F2FD"/>
                </a:solidFill>
                <a:latin typeface="Codec Pro Ultra-Bold"/>
                <a:ea typeface="Codec Pro Ultra-Bold"/>
                <a:cs typeface="Codec Pro Ultra-Bold"/>
                <a:sym typeface="Codec Pro Ultra-Bold"/>
              </a:rPr>
              <a:t>RESULTADO</a:t>
            </a:r>
          </a:p>
        </p:txBody>
      </p:sp>
      <p:sp>
        <p:nvSpPr>
          <p:cNvPr name="TextBox 16" id="16"/>
          <p:cNvSpPr txBox="true"/>
          <p:nvPr/>
        </p:nvSpPr>
        <p:spPr>
          <a:xfrm rot="0">
            <a:off x="1639547" y="2255139"/>
            <a:ext cx="6816548" cy="925703"/>
          </a:xfrm>
          <a:prstGeom prst="rect">
            <a:avLst/>
          </a:prstGeom>
        </p:spPr>
        <p:txBody>
          <a:bodyPr anchor="t" rtlCol="false" tIns="0" lIns="0" bIns="0" rIns="0">
            <a:spAutoFit/>
          </a:bodyPr>
          <a:lstStyle/>
          <a:p>
            <a:pPr algn="l">
              <a:lnSpc>
                <a:spcPts val="6015"/>
              </a:lnSpc>
            </a:pPr>
            <a:r>
              <a:rPr lang="en-US" sz="6399" b="true">
                <a:solidFill>
                  <a:srgbClr val="FFB02C"/>
                </a:solidFill>
                <a:latin typeface="Codec Pro Ultra-Bold"/>
                <a:ea typeface="Codec Pro Ultra-Bold"/>
                <a:cs typeface="Codec Pro Ultra-Bold"/>
                <a:sym typeface="Codec Pro Ultra-Bold"/>
              </a:rPr>
              <a:t>DE LA SOLUCIÓN </a:t>
            </a:r>
          </a:p>
        </p:txBody>
      </p:sp>
      <p:sp>
        <p:nvSpPr>
          <p:cNvPr name="TextBox 17" id="17"/>
          <p:cNvSpPr txBox="true"/>
          <p:nvPr/>
        </p:nvSpPr>
        <p:spPr>
          <a:xfrm rot="0">
            <a:off x="10088242" y="5862683"/>
            <a:ext cx="4261555" cy="409575"/>
          </a:xfrm>
          <a:prstGeom prst="rect">
            <a:avLst/>
          </a:prstGeom>
        </p:spPr>
        <p:txBody>
          <a:bodyPr anchor="t" rtlCol="false" tIns="0" lIns="0" bIns="0" rIns="0">
            <a:spAutoFit/>
          </a:bodyPr>
          <a:lstStyle/>
          <a:p>
            <a:pPr algn="l">
              <a:lnSpc>
                <a:spcPts val="2999"/>
              </a:lnSpc>
            </a:pPr>
            <a:r>
              <a:rPr lang="en-US" sz="2499">
                <a:solidFill>
                  <a:srgbClr val="F0F2FD"/>
                </a:solidFill>
                <a:latin typeface="Codec Pro"/>
                <a:ea typeface="Codec Pro"/>
                <a:cs typeface="Codec Pro"/>
                <a:sym typeface="Codec Pro"/>
              </a:rPr>
              <a:t>Sistema de Administración</a:t>
            </a:r>
          </a:p>
        </p:txBody>
      </p:sp>
    </p:spTree>
  </p:cSld>
  <p:clrMapOvr>
    <a:masterClrMapping/>
  </p:clrMapOvr>
  <p:timing>
    <p:tnLst>
      <p:par>
        <p:cTn dur="indefinite" restart="never" nodeType="tmRoot">
          <p:childTnLst>
            <p:video>
              <p:cMediaNode vol="100000">
                <p:cTn fill="hold" display="false">
                  <p:stCondLst>
                    <p:cond delay="indefinite"/>
                  </p:stCondLst>
                </p:cTn>
                <p:tgtEl>
                  <p:spTgt spid="14"/>
                </p:tgtEl>
              </p:cMediaNode>
            </p:video>
          </p:childTnLst>
        </p:cTn>
      </p:par>
    </p:tnLst>
  </p:timing>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E4E5EC"/>
        </a:solidFill>
      </p:bgPr>
    </p:bg>
    <p:spTree>
      <p:nvGrpSpPr>
        <p:cNvPr id="1" name=""/>
        <p:cNvGrpSpPr/>
        <p:nvPr/>
      </p:nvGrpSpPr>
      <p:grpSpPr>
        <a:xfrm>
          <a:off x="0" y="0"/>
          <a:ext cx="0" cy="0"/>
          <a:chOff x="0" y="0"/>
          <a:chExt cx="0" cy="0"/>
        </a:xfrm>
      </p:grpSpPr>
      <p:grpSp>
        <p:nvGrpSpPr>
          <p:cNvPr name="Group 2" id="2"/>
          <p:cNvGrpSpPr/>
          <p:nvPr/>
        </p:nvGrpSpPr>
        <p:grpSpPr>
          <a:xfrm rot="0">
            <a:off x="10686241" y="0"/>
            <a:ext cx="7601759" cy="10287000"/>
            <a:chOff x="0" y="0"/>
            <a:chExt cx="1177711" cy="1593725"/>
          </a:xfrm>
        </p:grpSpPr>
        <p:sp>
          <p:nvSpPr>
            <p:cNvPr name="Freeform 3" id="3"/>
            <p:cNvSpPr/>
            <p:nvPr/>
          </p:nvSpPr>
          <p:spPr>
            <a:xfrm flipH="false" flipV="false" rot="0">
              <a:off x="0" y="0"/>
              <a:ext cx="1177711" cy="1593725"/>
            </a:xfrm>
            <a:custGeom>
              <a:avLst/>
              <a:gdLst/>
              <a:ahLst/>
              <a:cxnLst/>
              <a:rect r="r" b="b" t="t" l="l"/>
              <a:pathLst>
                <a:path h="1593725" w="1177711">
                  <a:moveTo>
                    <a:pt x="0" y="0"/>
                  </a:moveTo>
                  <a:lnTo>
                    <a:pt x="1177711" y="0"/>
                  </a:lnTo>
                  <a:lnTo>
                    <a:pt x="1177711" y="1593725"/>
                  </a:lnTo>
                  <a:lnTo>
                    <a:pt x="0" y="1593725"/>
                  </a:lnTo>
                  <a:close/>
                </a:path>
              </a:pathLst>
            </a:custGeom>
            <a:blipFill>
              <a:blip r:embed="rId2"/>
              <a:stretch>
                <a:fillRect l="-59452" t="0" r="-43660" b="0"/>
              </a:stretch>
            </a:blipFill>
          </p:spPr>
        </p:sp>
      </p:grpSp>
      <p:grpSp>
        <p:nvGrpSpPr>
          <p:cNvPr name="Group 4" id="4"/>
          <p:cNvGrpSpPr/>
          <p:nvPr/>
        </p:nvGrpSpPr>
        <p:grpSpPr>
          <a:xfrm rot="0">
            <a:off x="1575378" y="4618260"/>
            <a:ext cx="9838730" cy="4178873"/>
            <a:chOff x="0" y="0"/>
            <a:chExt cx="2932566" cy="1245569"/>
          </a:xfrm>
        </p:grpSpPr>
        <p:sp>
          <p:nvSpPr>
            <p:cNvPr name="Freeform 5" id="5"/>
            <p:cNvSpPr/>
            <p:nvPr/>
          </p:nvSpPr>
          <p:spPr>
            <a:xfrm flipH="false" flipV="false" rot="0">
              <a:off x="0" y="0"/>
              <a:ext cx="2932566" cy="1245569"/>
            </a:xfrm>
            <a:custGeom>
              <a:avLst/>
              <a:gdLst/>
              <a:ahLst/>
              <a:cxnLst/>
              <a:rect r="r" b="b" t="t" l="l"/>
              <a:pathLst>
                <a:path h="1245569" w="2932566">
                  <a:moveTo>
                    <a:pt x="17311" y="0"/>
                  </a:moveTo>
                  <a:lnTo>
                    <a:pt x="2915255" y="0"/>
                  </a:lnTo>
                  <a:cubicBezTo>
                    <a:pt x="2919846" y="0"/>
                    <a:pt x="2924249" y="1824"/>
                    <a:pt x="2927496" y="5070"/>
                  </a:cubicBezTo>
                  <a:cubicBezTo>
                    <a:pt x="2930742" y="8317"/>
                    <a:pt x="2932566" y="12720"/>
                    <a:pt x="2932566" y="17311"/>
                  </a:cubicBezTo>
                  <a:lnTo>
                    <a:pt x="2932566" y="1228258"/>
                  </a:lnTo>
                  <a:cubicBezTo>
                    <a:pt x="2932566" y="1232849"/>
                    <a:pt x="2930742" y="1237252"/>
                    <a:pt x="2927496" y="1240499"/>
                  </a:cubicBezTo>
                  <a:cubicBezTo>
                    <a:pt x="2924249" y="1243745"/>
                    <a:pt x="2919846" y="1245569"/>
                    <a:pt x="2915255" y="1245569"/>
                  </a:cubicBezTo>
                  <a:lnTo>
                    <a:pt x="17311" y="1245569"/>
                  </a:lnTo>
                  <a:cubicBezTo>
                    <a:pt x="12720" y="1245569"/>
                    <a:pt x="8317" y="1243745"/>
                    <a:pt x="5070" y="1240499"/>
                  </a:cubicBezTo>
                  <a:cubicBezTo>
                    <a:pt x="1824" y="1237252"/>
                    <a:pt x="0" y="1232849"/>
                    <a:pt x="0" y="1228258"/>
                  </a:cubicBezTo>
                  <a:lnTo>
                    <a:pt x="0" y="17311"/>
                  </a:lnTo>
                  <a:cubicBezTo>
                    <a:pt x="0" y="12720"/>
                    <a:pt x="1824" y="8317"/>
                    <a:pt x="5070" y="5070"/>
                  </a:cubicBezTo>
                  <a:cubicBezTo>
                    <a:pt x="8317" y="1824"/>
                    <a:pt x="12720" y="0"/>
                    <a:pt x="17311" y="0"/>
                  </a:cubicBezTo>
                  <a:close/>
                </a:path>
              </a:pathLst>
            </a:custGeom>
            <a:solidFill>
              <a:srgbClr val="B27943"/>
            </a:solidFill>
          </p:spPr>
        </p:sp>
        <p:sp>
          <p:nvSpPr>
            <p:cNvPr name="TextBox 6" id="6"/>
            <p:cNvSpPr txBox="true"/>
            <p:nvPr/>
          </p:nvSpPr>
          <p:spPr>
            <a:xfrm>
              <a:off x="0" y="-38100"/>
              <a:ext cx="2932566" cy="1283669"/>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139536" y="-549566"/>
            <a:ext cx="2789693" cy="1658599"/>
          </a:xfrm>
          <a:custGeom>
            <a:avLst/>
            <a:gdLst/>
            <a:ahLst/>
            <a:cxnLst/>
            <a:rect r="r" b="b" t="t" l="l"/>
            <a:pathLst>
              <a:path h="1658599" w="2789693">
                <a:moveTo>
                  <a:pt x="0" y="0"/>
                </a:moveTo>
                <a:lnTo>
                  <a:pt x="2789693" y="0"/>
                </a:lnTo>
                <a:lnTo>
                  <a:pt x="2789693" y="1658599"/>
                </a:lnTo>
                <a:lnTo>
                  <a:pt x="0" y="16585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214315" y="479227"/>
            <a:ext cx="2789693" cy="1658599"/>
          </a:xfrm>
          <a:custGeom>
            <a:avLst/>
            <a:gdLst/>
            <a:ahLst/>
            <a:cxnLst/>
            <a:rect r="r" b="b" t="t" l="l"/>
            <a:pathLst>
              <a:path h="1658599" w="2789693">
                <a:moveTo>
                  <a:pt x="0" y="0"/>
                </a:moveTo>
                <a:lnTo>
                  <a:pt x="2789693" y="0"/>
                </a:lnTo>
                <a:lnTo>
                  <a:pt x="2789693" y="1658599"/>
                </a:lnTo>
                <a:lnTo>
                  <a:pt x="0" y="16585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000792" y="-422617"/>
            <a:ext cx="2362646" cy="1404701"/>
          </a:xfrm>
          <a:custGeom>
            <a:avLst/>
            <a:gdLst/>
            <a:ahLst/>
            <a:cxnLst/>
            <a:rect r="r" b="b" t="t" l="l"/>
            <a:pathLst>
              <a:path h="1404701" w="2362646">
                <a:moveTo>
                  <a:pt x="0" y="0"/>
                </a:moveTo>
                <a:lnTo>
                  <a:pt x="2362647" y="0"/>
                </a:lnTo>
                <a:lnTo>
                  <a:pt x="2362647" y="1404701"/>
                </a:lnTo>
                <a:lnTo>
                  <a:pt x="0" y="14047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true" rot="0">
            <a:off x="-139536" y="9177967"/>
            <a:ext cx="2789693" cy="1658599"/>
          </a:xfrm>
          <a:custGeom>
            <a:avLst/>
            <a:gdLst/>
            <a:ahLst/>
            <a:cxnLst/>
            <a:rect r="r" b="b" t="t" l="l"/>
            <a:pathLst>
              <a:path h="1658599" w="2789693">
                <a:moveTo>
                  <a:pt x="0" y="1658599"/>
                </a:moveTo>
                <a:lnTo>
                  <a:pt x="2789693" y="1658599"/>
                </a:lnTo>
                <a:lnTo>
                  <a:pt x="2789693" y="0"/>
                </a:lnTo>
                <a:lnTo>
                  <a:pt x="0" y="0"/>
                </a:lnTo>
                <a:lnTo>
                  <a:pt x="0" y="1658599"/>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true" rot="0">
            <a:off x="-1214315" y="8234368"/>
            <a:ext cx="2789693" cy="1658599"/>
          </a:xfrm>
          <a:custGeom>
            <a:avLst/>
            <a:gdLst/>
            <a:ahLst/>
            <a:cxnLst/>
            <a:rect r="r" b="b" t="t" l="l"/>
            <a:pathLst>
              <a:path h="1658599" w="2789693">
                <a:moveTo>
                  <a:pt x="0" y="1658599"/>
                </a:moveTo>
                <a:lnTo>
                  <a:pt x="2789693" y="1658599"/>
                </a:lnTo>
                <a:lnTo>
                  <a:pt x="2789693" y="0"/>
                </a:lnTo>
                <a:lnTo>
                  <a:pt x="0" y="0"/>
                </a:lnTo>
                <a:lnTo>
                  <a:pt x="0" y="1658599"/>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true" rot="0">
            <a:off x="-1000792" y="9238143"/>
            <a:ext cx="2362646" cy="1404701"/>
          </a:xfrm>
          <a:custGeom>
            <a:avLst/>
            <a:gdLst/>
            <a:ahLst/>
            <a:cxnLst/>
            <a:rect r="r" b="b" t="t" l="l"/>
            <a:pathLst>
              <a:path h="1404701" w="2362646">
                <a:moveTo>
                  <a:pt x="0" y="1404701"/>
                </a:moveTo>
                <a:lnTo>
                  <a:pt x="2362647" y="1404701"/>
                </a:lnTo>
                <a:lnTo>
                  <a:pt x="2362647" y="0"/>
                </a:lnTo>
                <a:lnTo>
                  <a:pt x="0" y="0"/>
                </a:lnTo>
                <a:lnTo>
                  <a:pt x="0" y="1404701"/>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1618469" y="3359101"/>
            <a:ext cx="6702926" cy="925703"/>
          </a:xfrm>
          <a:prstGeom prst="rect">
            <a:avLst/>
          </a:prstGeom>
        </p:spPr>
        <p:txBody>
          <a:bodyPr anchor="t" rtlCol="false" tIns="0" lIns="0" bIns="0" rIns="0">
            <a:spAutoFit/>
          </a:bodyPr>
          <a:lstStyle/>
          <a:p>
            <a:pPr algn="l">
              <a:lnSpc>
                <a:spcPts val="6015"/>
              </a:lnSpc>
            </a:pPr>
            <a:r>
              <a:rPr lang="en-US" sz="6399" b="true">
                <a:solidFill>
                  <a:srgbClr val="15193E"/>
                </a:solidFill>
                <a:latin typeface="Codec Pro Ultra-Bold"/>
                <a:ea typeface="Codec Pro Ultra-Bold"/>
                <a:cs typeface="Codec Pro Ultra-Bold"/>
                <a:sym typeface="Codec Pro Ultra-Bold"/>
              </a:rPr>
              <a:t>RETROSPECTIVA</a:t>
            </a:r>
          </a:p>
        </p:txBody>
      </p:sp>
      <p:sp>
        <p:nvSpPr>
          <p:cNvPr name="TextBox 14" id="14"/>
          <p:cNvSpPr txBox="true"/>
          <p:nvPr/>
        </p:nvSpPr>
        <p:spPr>
          <a:xfrm rot="0">
            <a:off x="1885886" y="4945572"/>
            <a:ext cx="9217713" cy="3476625"/>
          </a:xfrm>
          <a:prstGeom prst="rect">
            <a:avLst/>
          </a:prstGeom>
        </p:spPr>
        <p:txBody>
          <a:bodyPr anchor="t" rtlCol="false" tIns="0" lIns="0" bIns="0" rIns="0">
            <a:spAutoFit/>
          </a:bodyPr>
          <a:lstStyle/>
          <a:p>
            <a:pPr algn="l">
              <a:lnSpc>
                <a:spcPts val="2759"/>
              </a:lnSpc>
            </a:pPr>
            <a:r>
              <a:rPr lang="en-US" sz="2299">
                <a:solidFill>
                  <a:srgbClr val="F0F2FD"/>
                </a:solidFill>
                <a:latin typeface="Codec Pro"/>
                <a:ea typeface="Codec Pro"/>
                <a:cs typeface="Codec Pro"/>
                <a:sym typeface="Codec Pro"/>
              </a:rPr>
              <a:t>La principal dificultad fue la selección de tecnologías base del sistema. Sin embargo, debido a nuestra comunicación, junto con el entusiasmo depositado en el desarrollo del proyecto, logramos definir el camino deseado que deseábamos para nuestra aplicación.</a:t>
            </a:r>
          </a:p>
          <a:p>
            <a:pPr algn="l">
              <a:lnSpc>
                <a:spcPts val="2759"/>
              </a:lnSpc>
            </a:pPr>
          </a:p>
          <a:p>
            <a:pPr algn="l">
              <a:lnSpc>
                <a:spcPts val="2759"/>
              </a:lnSpc>
            </a:pPr>
            <a:r>
              <a:rPr lang="en-US" sz="2299">
                <a:solidFill>
                  <a:srgbClr val="F0F2FD"/>
                </a:solidFill>
                <a:latin typeface="Codec Pro"/>
                <a:ea typeface="Codec Pro"/>
                <a:cs typeface="Codec Pro"/>
                <a:sym typeface="Codec Pro"/>
              </a:rPr>
              <a:t>Rescatamos la distribución equitativa en nuestro grupo y la visión compartida de lo planeado para el resultado final. Esto nos permitió complementarnos, a la vez que abordar problemas buscando soluciones desde diferentes puntos de vista.</a:t>
            </a:r>
          </a:p>
        </p:txBody>
      </p:sp>
      <p:sp>
        <p:nvSpPr>
          <p:cNvPr name="Freeform 15" id="15"/>
          <p:cNvSpPr/>
          <p:nvPr/>
        </p:nvSpPr>
        <p:spPr>
          <a:xfrm flipH="false" flipV="false" rot="0">
            <a:off x="1255310" y="1028700"/>
            <a:ext cx="1230412" cy="1371778"/>
          </a:xfrm>
          <a:custGeom>
            <a:avLst/>
            <a:gdLst/>
            <a:ahLst/>
            <a:cxnLst/>
            <a:rect r="r" b="b" t="t" l="l"/>
            <a:pathLst>
              <a:path h="1371778" w="1230412">
                <a:moveTo>
                  <a:pt x="0" y="0"/>
                </a:moveTo>
                <a:lnTo>
                  <a:pt x="1230412" y="0"/>
                </a:lnTo>
                <a:lnTo>
                  <a:pt x="1230412" y="1371778"/>
                </a:lnTo>
                <a:lnTo>
                  <a:pt x="0" y="1371778"/>
                </a:lnTo>
                <a:lnTo>
                  <a:pt x="0" y="0"/>
                </a:lnTo>
                <a:close/>
              </a:path>
            </a:pathLst>
          </a:custGeom>
          <a:blipFill>
            <a:blip r:embed="rId5"/>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4E5EC"/>
        </a:solidFill>
      </p:bgPr>
    </p:bg>
    <p:spTree>
      <p:nvGrpSpPr>
        <p:cNvPr id="1" name=""/>
        <p:cNvGrpSpPr/>
        <p:nvPr/>
      </p:nvGrpSpPr>
      <p:grpSpPr>
        <a:xfrm>
          <a:off x="0" y="0"/>
          <a:ext cx="0" cy="0"/>
          <a:chOff x="0" y="0"/>
          <a:chExt cx="0" cy="0"/>
        </a:xfrm>
      </p:grpSpPr>
      <p:sp>
        <p:nvSpPr>
          <p:cNvPr name="Freeform 2" id="2"/>
          <p:cNvSpPr/>
          <p:nvPr/>
        </p:nvSpPr>
        <p:spPr>
          <a:xfrm flipH="false" flipV="false" rot="0">
            <a:off x="-127795" y="-549566"/>
            <a:ext cx="2789693" cy="1658599"/>
          </a:xfrm>
          <a:custGeom>
            <a:avLst/>
            <a:gdLst/>
            <a:ahLst/>
            <a:cxnLst/>
            <a:rect r="r" b="b" t="t" l="l"/>
            <a:pathLst>
              <a:path h="1658599" w="2789693">
                <a:moveTo>
                  <a:pt x="0" y="0"/>
                </a:moveTo>
                <a:lnTo>
                  <a:pt x="2789693" y="0"/>
                </a:lnTo>
                <a:lnTo>
                  <a:pt x="2789693" y="1658599"/>
                </a:lnTo>
                <a:lnTo>
                  <a:pt x="0" y="1658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5626102" y="-549566"/>
            <a:ext cx="2789693" cy="1658599"/>
          </a:xfrm>
          <a:custGeom>
            <a:avLst/>
            <a:gdLst/>
            <a:ahLst/>
            <a:cxnLst/>
            <a:rect r="r" b="b" t="t" l="l"/>
            <a:pathLst>
              <a:path h="1658599" w="2789693">
                <a:moveTo>
                  <a:pt x="2789693" y="0"/>
                </a:moveTo>
                <a:lnTo>
                  <a:pt x="0" y="0"/>
                </a:lnTo>
                <a:lnTo>
                  <a:pt x="0" y="1658599"/>
                </a:lnTo>
                <a:lnTo>
                  <a:pt x="2789693" y="1658599"/>
                </a:lnTo>
                <a:lnTo>
                  <a:pt x="278969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60994" y="451930"/>
            <a:ext cx="2789693" cy="1658599"/>
          </a:xfrm>
          <a:custGeom>
            <a:avLst/>
            <a:gdLst/>
            <a:ahLst/>
            <a:cxnLst/>
            <a:rect r="r" b="b" t="t" l="l"/>
            <a:pathLst>
              <a:path h="1658599" w="2789693">
                <a:moveTo>
                  <a:pt x="0" y="0"/>
                </a:moveTo>
                <a:lnTo>
                  <a:pt x="2789692" y="0"/>
                </a:lnTo>
                <a:lnTo>
                  <a:pt x="2789692" y="1658600"/>
                </a:lnTo>
                <a:lnTo>
                  <a:pt x="0" y="1658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0">
            <a:off x="16559302" y="451930"/>
            <a:ext cx="2789693" cy="1658599"/>
          </a:xfrm>
          <a:custGeom>
            <a:avLst/>
            <a:gdLst/>
            <a:ahLst/>
            <a:cxnLst/>
            <a:rect r="r" b="b" t="t" l="l"/>
            <a:pathLst>
              <a:path h="1658599" w="2789693">
                <a:moveTo>
                  <a:pt x="2789692" y="0"/>
                </a:moveTo>
                <a:lnTo>
                  <a:pt x="0" y="0"/>
                </a:lnTo>
                <a:lnTo>
                  <a:pt x="0" y="1658600"/>
                </a:lnTo>
                <a:lnTo>
                  <a:pt x="2789692" y="1658600"/>
                </a:lnTo>
                <a:lnTo>
                  <a:pt x="278969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47471" y="-422617"/>
            <a:ext cx="2362646" cy="1404701"/>
          </a:xfrm>
          <a:custGeom>
            <a:avLst/>
            <a:gdLst/>
            <a:ahLst/>
            <a:cxnLst/>
            <a:rect r="r" b="b" t="t" l="l"/>
            <a:pathLst>
              <a:path h="1404701" w="2362646">
                <a:moveTo>
                  <a:pt x="0" y="0"/>
                </a:moveTo>
                <a:lnTo>
                  <a:pt x="2362646" y="0"/>
                </a:lnTo>
                <a:lnTo>
                  <a:pt x="2362646" y="1404701"/>
                </a:lnTo>
                <a:lnTo>
                  <a:pt x="0" y="14047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false" rot="0">
            <a:off x="16772825" y="-422617"/>
            <a:ext cx="2362646" cy="1404701"/>
          </a:xfrm>
          <a:custGeom>
            <a:avLst/>
            <a:gdLst/>
            <a:ahLst/>
            <a:cxnLst/>
            <a:rect r="r" b="b" t="t" l="l"/>
            <a:pathLst>
              <a:path h="1404701" w="2362646">
                <a:moveTo>
                  <a:pt x="2362646" y="0"/>
                </a:moveTo>
                <a:lnTo>
                  <a:pt x="0" y="0"/>
                </a:lnTo>
                <a:lnTo>
                  <a:pt x="0" y="1404701"/>
                </a:lnTo>
                <a:lnTo>
                  <a:pt x="2362646" y="1404701"/>
                </a:lnTo>
                <a:lnTo>
                  <a:pt x="23626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1639547" y="4525815"/>
            <a:ext cx="2475371" cy="247537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78189" y="0"/>
                  </a:moveTo>
                  <a:lnTo>
                    <a:pt x="734610" y="0"/>
                  </a:lnTo>
                  <a:cubicBezTo>
                    <a:pt x="755348" y="0"/>
                    <a:pt x="775235" y="8238"/>
                    <a:pt x="789899" y="22901"/>
                  </a:cubicBezTo>
                  <a:cubicBezTo>
                    <a:pt x="804562" y="37565"/>
                    <a:pt x="812800" y="57452"/>
                    <a:pt x="812800" y="78189"/>
                  </a:cubicBezTo>
                  <a:lnTo>
                    <a:pt x="812800" y="734610"/>
                  </a:lnTo>
                  <a:cubicBezTo>
                    <a:pt x="812800" y="755348"/>
                    <a:pt x="804562" y="775235"/>
                    <a:pt x="789899" y="789899"/>
                  </a:cubicBezTo>
                  <a:cubicBezTo>
                    <a:pt x="775235" y="804562"/>
                    <a:pt x="755348" y="812800"/>
                    <a:pt x="734610" y="812800"/>
                  </a:cubicBezTo>
                  <a:lnTo>
                    <a:pt x="78189" y="812800"/>
                  </a:lnTo>
                  <a:cubicBezTo>
                    <a:pt x="57452" y="812800"/>
                    <a:pt x="37565" y="804562"/>
                    <a:pt x="22901" y="789899"/>
                  </a:cubicBezTo>
                  <a:cubicBezTo>
                    <a:pt x="8238" y="775235"/>
                    <a:pt x="0" y="755348"/>
                    <a:pt x="0" y="734610"/>
                  </a:cubicBezTo>
                  <a:lnTo>
                    <a:pt x="0" y="78189"/>
                  </a:lnTo>
                  <a:cubicBezTo>
                    <a:pt x="0" y="57452"/>
                    <a:pt x="8238" y="37565"/>
                    <a:pt x="22901" y="22901"/>
                  </a:cubicBezTo>
                  <a:cubicBezTo>
                    <a:pt x="37565" y="8238"/>
                    <a:pt x="57452" y="0"/>
                    <a:pt x="78189" y="0"/>
                  </a:cubicBezTo>
                  <a:close/>
                </a:path>
              </a:pathLst>
            </a:custGeom>
            <a:solidFill>
              <a:srgbClr val="B27943"/>
            </a:solidFill>
          </p:spPr>
        </p:sp>
        <p:sp>
          <p:nvSpPr>
            <p:cNvPr name="TextBox 10" id="10"/>
            <p:cNvSpPr txBox="true"/>
            <p:nvPr/>
          </p:nvSpPr>
          <p:spPr>
            <a:xfrm>
              <a:off x="0" y="0"/>
              <a:ext cx="812800" cy="812800"/>
            </a:xfrm>
            <a:prstGeom prst="rect">
              <a:avLst/>
            </a:prstGeom>
          </p:spPr>
          <p:txBody>
            <a:bodyPr anchor="ctr" rtlCol="false" tIns="50800" lIns="50800" bIns="50800" rIns="50800"/>
            <a:lstStyle/>
            <a:p>
              <a:pPr algn="ctr">
                <a:lnSpc>
                  <a:spcPts val="1383"/>
                </a:lnSpc>
              </a:pPr>
            </a:p>
          </p:txBody>
        </p:sp>
      </p:grpSp>
      <p:grpSp>
        <p:nvGrpSpPr>
          <p:cNvPr name="Group 11" id="11"/>
          <p:cNvGrpSpPr/>
          <p:nvPr/>
        </p:nvGrpSpPr>
        <p:grpSpPr>
          <a:xfrm rot="0">
            <a:off x="10592010" y="4525815"/>
            <a:ext cx="2475371" cy="247537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78189" y="0"/>
                  </a:moveTo>
                  <a:lnTo>
                    <a:pt x="734610" y="0"/>
                  </a:lnTo>
                  <a:cubicBezTo>
                    <a:pt x="755348" y="0"/>
                    <a:pt x="775235" y="8238"/>
                    <a:pt x="789899" y="22901"/>
                  </a:cubicBezTo>
                  <a:cubicBezTo>
                    <a:pt x="804562" y="37565"/>
                    <a:pt x="812800" y="57452"/>
                    <a:pt x="812800" y="78189"/>
                  </a:cubicBezTo>
                  <a:lnTo>
                    <a:pt x="812800" y="734610"/>
                  </a:lnTo>
                  <a:cubicBezTo>
                    <a:pt x="812800" y="755348"/>
                    <a:pt x="804562" y="775235"/>
                    <a:pt x="789899" y="789899"/>
                  </a:cubicBezTo>
                  <a:cubicBezTo>
                    <a:pt x="775235" y="804562"/>
                    <a:pt x="755348" y="812800"/>
                    <a:pt x="734610" y="812800"/>
                  </a:cubicBezTo>
                  <a:lnTo>
                    <a:pt x="78189" y="812800"/>
                  </a:lnTo>
                  <a:cubicBezTo>
                    <a:pt x="57452" y="812800"/>
                    <a:pt x="37565" y="804562"/>
                    <a:pt x="22901" y="789899"/>
                  </a:cubicBezTo>
                  <a:cubicBezTo>
                    <a:pt x="8238" y="775235"/>
                    <a:pt x="0" y="755348"/>
                    <a:pt x="0" y="734610"/>
                  </a:cubicBezTo>
                  <a:lnTo>
                    <a:pt x="0" y="78189"/>
                  </a:lnTo>
                  <a:cubicBezTo>
                    <a:pt x="0" y="57452"/>
                    <a:pt x="8238" y="37565"/>
                    <a:pt x="22901" y="22901"/>
                  </a:cubicBezTo>
                  <a:cubicBezTo>
                    <a:pt x="37565" y="8238"/>
                    <a:pt x="57452" y="0"/>
                    <a:pt x="78189" y="0"/>
                  </a:cubicBezTo>
                  <a:close/>
                </a:path>
              </a:pathLst>
            </a:custGeom>
            <a:solidFill>
              <a:srgbClr val="B27943"/>
            </a:solidFill>
          </p:spPr>
        </p:sp>
        <p:sp>
          <p:nvSpPr>
            <p:cNvPr name="TextBox 13" id="13"/>
            <p:cNvSpPr txBox="true"/>
            <p:nvPr/>
          </p:nvSpPr>
          <p:spPr>
            <a:xfrm>
              <a:off x="0" y="0"/>
              <a:ext cx="812800" cy="812800"/>
            </a:xfrm>
            <a:prstGeom prst="rect">
              <a:avLst/>
            </a:prstGeom>
          </p:spPr>
          <p:txBody>
            <a:bodyPr anchor="ctr" rtlCol="false" tIns="50800" lIns="50800" bIns="50800" rIns="50800"/>
            <a:lstStyle/>
            <a:p>
              <a:pPr algn="ctr">
                <a:lnSpc>
                  <a:spcPts val="1383"/>
                </a:lnSpc>
              </a:pPr>
            </a:p>
          </p:txBody>
        </p:sp>
      </p:grpSp>
      <p:grpSp>
        <p:nvGrpSpPr>
          <p:cNvPr name="Group 14" id="14"/>
          <p:cNvGrpSpPr/>
          <p:nvPr/>
        </p:nvGrpSpPr>
        <p:grpSpPr>
          <a:xfrm rot="0">
            <a:off x="1740983" y="4627251"/>
            <a:ext cx="2272499" cy="2272499"/>
            <a:chOff x="0" y="0"/>
            <a:chExt cx="6350000" cy="6350000"/>
          </a:xfrm>
        </p:grpSpPr>
        <p:sp>
          <p:nvSpPr>
            <p:cNvPr name="Freeform 15" id="15"/>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4"/>
              <a:stretch>
                <a:fillRect l="-4381" t="0" r="-4381" b="0"/>
              </a:stretch>
            </a:blipFill>
          </p:spPr>
        </p:sp>
      </p:grpSp>
      <p:grpSp>
        <p:nvGrpSpPr>
          <p:cNvPr name="Group 16" id="16"/>
          <p:cNvGrpSpPr/>
          <p:nvPr/>
        </p:nvGrpSpPr>
        <p:grpSpPr>
          <a:xfrm rot="0">
            <a:off x="10693446" y="4627251"/>
            <a:ext cx="2272499" cy="2272499"/>
            <a:chOff x="0" y="0"/>
            <a:chExt cx="6350000" cy="6350000"/>
          </a:xfrm>
        </p:grpSpPr>
        <p:sp>
          <p:nvSpPr>
            <p:cNvPr name="Freeform 17" id="17"/>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solidFill>
              <a:srgbClr val="000000">
                <a:alpha val="0"/>
              </a:srgbClr>
            </a:solidFill>
            <a:ln w="12700">
              <a:solidFill>
                <a:srgbClr val="000000"/>
              </a:solidFill>
            </a:ln>
          </p:spPr>
        </p:sp>
      </p:grpSp>
      <p:sp>
        <p:nvSpPr>
          <p:cNvPr name="Freeform 18" id="18"/>
          <p:cNvSpPr/>
          <p:nvPr/>
        </p:nvSpPr>
        <p:spPr>
          <a:xfrm flipH="false" flipV="false" rot="0">
            <a:off x="0" y="9416472"/>
            <a:ext cx="18288000" cy="870528"/>
          </a:xfrm>
          <a:custGeom>
            <a:avLst/>
            <a:gdLst/>
            <a:ahLst/>
            <a:cxnLst/>
            <a:rect r="r" b="b" t="t" l="l"/>
            <a:pathLst>
              <a:path h="870528" w="18288000">
                <a:moveTo>
                  <a:pt x="0" y="0"/>
                </a:moveTo>
                <a:lnTo>
                  <a:pt x="18288000" y="0"/>
                </a:lnTo>
                <a:lnTo>
                  <a:pt x="18288000" y="870528"/>
                </a:lnTo>
                <a:lnTo>
                  <a:pt x="0" y="870528"/>
                </a:lnTo>
                <a:lnTo>
                  <a:pt x="0" y="0"/>
                </a:lnTo>
                <a:close/>
              </a:path>
            </a:pathLst>
          </a:custGeom>
          <a:blipFill>
            <a:blip r:embed="rId5">
              <a:extLst>
                <a:ext uri="{96DAC541-7B7A-43D3-8B79-37D633B846F1}">
                  <asvg:svgBlip xmlns:asvg="http://schemas.microsoft.com/office/drawing/2016/SVG/main" r:embed="rId6"/>
                </a:ext>
              </a:extLst>
            </a:blip>
            <a:stretch>
              <a:fillRect l="0" t="-2000794" r="0" b="0"/>
            </a:stretch>
          </a:blipFill>
        </p:spPr>
      </p:sp>
      <p:sp>
        <p:nvSpPr>
          <p:cNvPr name="TextBox 19" id="19"/>
          <p:cNvSpPr txBox="true"/>
          <p:nvPr/>
        </p:nvSpPr>
        <p:spPr>
          <a:xfrm rot="0">
            <a:off x="1639547" y="1428159"/>
            <a:ext cx="6816548" cy="925703"/>
          </a:xfrm>
          <a:prstGeom prst="rect">
            <a:avLst/>
          </a:prstGeom>
        </p:spPr>
        <p:txBody>
          <a:bodyPr anchor="t" rtlCol="false" tIns="0" lIns="0" bIns="0" rIns="0">
            <a:spAutoFit/>
          </a:bodyPr>
          <a:lstStyle/>
          <a:p>
            <a:pPr algn="l">
              <a:lnSpc>
                <a:spcPts val="6015"/>
              </a:lnSpc>
            </a:pPr>
            <a:r>
              <a:rPr lang="en-US" sz="6399" b="true">
                <a:solidFill>
                  <a:srgbClr val="15193E"/>
                </a:solidFill>
                <a:latin typeface="Codec Pro Ultra-Bold"/>
                <a:ea typeface="Codec Pro Ultra-Bold"/>
                <a:cs typeface="Codec Pro Ultra-Bold"/>
                <a:sym typeface="Codec Pro Ultra-Bold"/>
              </a:rPr>
              <a:t>INTEGRANTES</a:t>
            </a:r>
          </a:p>
        </p:txBody>
      </p:sp>
      <p:sp>
        <p:nvSpPr>
          <p:cNvPr name="TextBox 20" id="20"/>
          <p:cNvSpPr txBox="true"/>
          <p:nvPr/>
        </p:nvSpPr>
        <p:spPr>
          <a:xfrm rot="0">
            <a:off x="1639547" y="2255139"/>
            <a:ext cx="6816548" cy="925703"/>
          </a:xfrm>
          <a:prstGeom prst="rect">
            <a:avLst/>
          </a:prstGeom>
        </p:spPr>
        <p:txBody>
          <a:bodyPr anchor="t" rtlCol="false" tIns="0" lIns="0" bIns="0" rIns="0">
            <a:spAutoFit/>
          </a:bodyPr>
          <a:lstStyle/>
          <a:p>
            <a:pPr algn="l">
              <a:lnSpc>
                <a:spcPts val="6015"/>
              </a:lnSpc>
            </a:pPr>
            <a:r>
              <a:rPr lang="en-US" sz="6399" b="true">
                <a:solidFill>
                  <a:srgbClr val="FFB02C"/>
                </a:solidFill>
                <a:latin typeface="Codec Pro Ultra-Bold"/>
                <a:ea typeface="Codec Pro Ultra-Bold"/>
                <a:cs typeface="Codec Pro Ultra-Bold"/>
                <a:sym typeface="Codec Pro Ultra-Bold"/>
              </a:rPr>
              <a:t>DEL EQUIPO</a:t>
            </a:r>
          </a:p>
        </p:txBody>
      </p:sp>
      <p:sp>
        <p:nvSpPr>
          <p:cNvPr name="TextBox 21" id="21"/>
          <p:cNvSpPr txBox="true"/>
          <p:nvPr/>
        </p:nvSpPr>
        <p:spPr>
          <a:xfrm rot="0">
            <a:off x="4468272" y="4884427"/>
            <a:ext cx="3325776" cy="1474551"/>
          </a:xfrm>
          <a:prstGeom prst="rect">
            <a:avLst/>
          </a:prstGeom>
        </p:spPr>
        <p:txBody>
          <a:bodyPr anchor="t" rtlCol="false" tIns="0" lIns="0" bIns="0" rIns="0">
            <a:spAutoFit/>
          </a:bodyPr>
          <a:lstStyle/>
          <a:p>
            <a:pPr algn="l">
              <a:lnSpc>
                <a:spcPts val="5326"/>
              </a:lnSpc>
            </a:pPr>
            <a:r>
              <a:rPr lang="en-US" sz="5666" b="true">
                <a:solidFill>
                  <a:srgbClr val="15193E"/>
                </a:solidFill>
                <a:latin typeface="Codec Pro Bold"/>
                <a:ea typeface="Codec Pro Bold"/>
                <a:cs typeface="Codec Pro Bold"/>
                <a:sym typeface="Codec Pro Bold"/>
              </a:rPr>
              <a:t>Fabián González</a:t>
            </a:r>
          </a:p>
        </p:txBody>
      </p:sp>
      <p:sp>
        <p:nvSpPr>
          <p:cNvPr name="TextBox 22" id="22"/>
          <p:cNvSpPr txBox="true"/>
          <p:nvPr/>
        </p:nvSpPr>
        <p:spPr>
          <a:xfrm rot="0">
            <a:off x="13541051" y="4884427"/>
            <a:ext cx="3231774" cy="1474551"/>
          </a:xfrm>
          <a:prstGeom prst="rect">
            <a:avLst/>
          </a:prstGeom>
        </p:spPr>
        <p:txBody>
          <a:bodyPr anchor="t" rtlCol="false" tIns="0" lIns="0" bIns="0" rIns="0">
            <a:spAutoFit/>
          </a:bodyPr>
          <a:lstStyle/>
          <a:p>
            <a:pPr algn="l">
              <a:lnSpc>
                <a:spcPts val="5326"/>
              </a:lnSpc>
            </a:pPr>
            <a:r>
              <a:rPr lang="en-US" sz="5666" b="true">
                <a:solidFill>
                  <a:srgbClr val="15193E"/>
                </a:solidFill>
                <a:latin typeface="Codec Pro Bold"/>
                <a:ea typeface="Codec Pro Bold"/>
                <a:cs typeface="Codec Pro Bold"/>
                <a:sym typeface="Codec Pro Bold"/>
              </a:rPr>
              <a:t>Bastián</a:t>
            </a:r>
          </a:p>
          <a:p>
            <a:pPr algn="l">
              <a:lnSpc>
                <a:spcPts val="5326"/>
              </a:lnSpc>
            </a:pPr>
            <a:r>
              <a:rPr lang="en-US" sz="5666" b="true">
                <a:solidFill>
                  <a:srgbClr val="15193E"/>
                </a:solidFill>
                <a:latin typeface="Codec Pro Bold"/>
                <a:ea typeface="Codec Pro Bold"/>
                <a:cs typeface="Codec Pro Bold"/>
                <a:sym typeface="Codec Pro Bold"/>
              </a:rPr>
              <a:t>Venegas</a:t>
            </a:r>
          </a:p>
        </p:txBody>
      </p:sp>
      <p:grpSp>
        <p:nvGrpSpPr>
          <p:cNvPr name="Group 23" id="23"/>
          <p:cNvGrpSpPr/>
          <p:nvPr/>
        </p:nvGrpSpPr>
        <p:grpSpPr>
          <a:xfrm rot="0">
            <a:off x="10693446" y="4627251"/>
            <a:ext cx="2272499" cy="2272499"/>
            <a:chOff x="0" y="0"/>
            <a:chExt cx="6350000" cy="6350000"/>
          </a:xfrm>
        </p:grpSpPr>
        <p:sp>
          <p:nvSpPr>
            <p:cNvPr name="Freeform 24" id="24"/>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4"/>
              <a:stretch>
                <a:fillRect l="-4381" t="0" r="-4381" b="0"/>
              </a:stretch>
            </a:blipFill>
          </p:spPr>
        </p:sp>
      </p:grpSp>
      <p:sp>
        <p:nvSpPr>
          <p:cNvPr name="Freeform 25" id="25"/>
          <p:cNvSpPr/>
          <p:nvPr/>
        </p:nvSpPr>
        <p:spPr>
          <a:xfrm flipH="false" flipV="false" rot="0">
            <a:off x="15790537" y="982084"/>
            <a:ext cx="1230412" cy="1371778"/>
          </a:xfrm>
          <a:custGeom>
            <a:avLst/>
            <a:gdLst/>
            <a:ahLst/>
            <a:cxnLst/>
            <a:rect r="r" b="b" t="t" l="l"/>
            <a:pathLst>
              <a:path h="1371778" w="1230412">
                <a:moveTo>
                  <a:pt x="0" y="0"/>
                </a:moveTo>
                <a:lnTo>
                  <a:pt x="1230412" y="0"/>
                </a:lnTo>
                <a:lnTo>
                  <a:pt x="1230412" y="1371778"/>
                </a:lnTo>
                <a:lnTo>
                  <a:pt x="0" y="1371778"/>
                </a:lnTo>
                <a:lnTo>
                  <a:pt x="0" y="0"/>
                </a:lnTo>
                <a:close/>
              </a:path>
            </a:pathLst>
          </a:custGeom>
          <a:blipFill>
            <a:blip r:embed="rId7"/>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4E5EC"/>
        </a:solidFill>
      </p:bgPr>
    </p:bg>
    <p:spTree>
      <p:nvGrpSpPr>
        <p:cNvPr id="1" name=""/>
        <p:cNvGrpSpPr/>
        <p:nvPr/>
      </p:nvGrpSpPr>
      <p:grpSpPr>
        <a:xfrm>
          <a:off x="0" y="0"/>
          <a:ext cx="0" cy="0"/>
          <a:chOff x="0" y="0"/>
          <a:chExt cx="0" cy="0"/>
        </a:xfrm>
      </p:grpSpPr>
      <p:sp>
        <p:nvSpPr>
          <p:cNvPr name="Freeform 2" id="2"/>
          <p:cNvSpPr/>
          <p:nvPr/>
        </p:nvSpPr>
        <p:spPr>
          <a:xfrm flipH="false" flipV="false" rot="0">
            <a:off x="10720624" y="0"/>
            <a:ext cx="7668455" cy="10401374"/>
          </a:xfrm>
          <a:custGeom>
            <a:avLst/>
            <a:gdLst/>
            <a:ahLst/>
            <a:cxnLst/>
            <a:rect r="r" b="b" t="t" l="l"/>
            <a:pathLst>
              <a:path h="10401374" w="7668455">
                <a:moveTo>
                  <a:pt x="0" y="0"/>
                </a:moveTo>
                <a:lnTo>
                  <a:pt x="7668455" y="0"/>
                </a:lnTo>
                <a:lnTo>
                  <a:pt x="7668455" y="10401374"/>
                </a:lnTo>
                <a:lnTo>
                  <a:pt x="0" y="10401374"/>
                </a:lnTo>
                <a:lnTo>
                  <a:pt x="0" y="0"/>
                </a:lnTo>
                <a:close/>
              </a:path>
            </a:pathLst>
          </a:custGeom>
          <a:blipFill>
            <a:blip r:embed="rId2">
              <a:extLst>
                <a:ext uri="{96DAC541-7B7A-43D3-8B79-37D633B846F1}">
                  <asvg:svgBlip xmlns:asvg="http://schemas.microsoft.com/office/drawing/2016/SVG/main" r:embed="rId3"/>
                </a:ext>
              </a:extLst>
            </a:blip>
            <a:stretch>
              <a:fillRect l="0" t="0" r="-35638" b="0"/>
            </a:stretch>
          </a:blipFill>
        </p:spPr>
      </p:sp>
      <p:sp>
        <p:nvSpPr>
          <p:cNvPr name="Freeform 3" id="3"/>
          <p:cNvSpPr/>
          <p:nvPr/>
        </p:nvSpPr>
        <p:spPr>
          <a:xfrm flipH="false" flipV="false" rot="0">
            <a:off x="-139536" y="-549566"/>
            <a:ext cx="2789693" cy="1658599"/>
          </a:xfrm>
          <a:custGeom>
            <a:avLst/>
            <a:gdLst/>
            <a:ahLst/>
            <a:cxnLst/>
            <a:rect r="r" b="b" t="t" l="l"/>
            <a:pathLst>
              <a:path h="1658599" w="2789693">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14315" y="479227"/>
            <a:ext cx="2789693" cy="1658599"/>
          </a:xfrm>
          <a:custGeom>
            <a:avLst/>
            <a:gdLst/>
            <a:ahLst/>
            <a:cxnLst/>
            <a:rect r="r" b="b" t="t" l="l"/>
            <a:pathLst>
              <a:path h="1658599" w="2789693">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00792" y="-422617"/>
            <a:ext cx="2362646" cy="1404701"/>
          </a:xfrm>
          <a:custGeom>
            <a:avLst/>
            <a:gdLst/>
            <a:ahLst/>
            <a:cxnLst/>
            <a:rect r="r" b="b" t="t" l="l"/>
            <a:pathLst>
              <a:path h="1404701" w="2362646">
                <a:moveTo>
                  <a:pt x="0" y="0"/>
                </a:moveTo>
                <a:lnTo>
                  <a:pt x="2362647" y="0"/>
                </a:lnTo>
                <a:lnTo>
                  <a:pt x="2362647" y="1404701"/>
                </a:lnTo>
                <a:lnTo>
                  <a:pt x="0" y="14047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true" rot="0">
            <a:off x="-139536" y="9177967"/>
            <a:ext cx="2789693" cy="1658599"/>
          </a:xfrm>
          <a:custGeom>
            <a:avLst/>
            <a:gdLst/>
            <a:ahLst/>
            <a:cxnLst/>
            <a:rect r="r" b="b" t="t" l="l"/>
            <a:pathLst>
              <a:path h="1658599" w="2789693">
                <a:moveTo>
                  <a:pt x="0" y="1658599"/>
                </a:moveTo>
                <a:lnTo>
                  <a:pt x="2789693" y="1658599"/>
                </a:lnTo>
                <a:lnTo>
                  <a:pt x="2789693" y="0"/>
                </a:lnTo>
                <a:lnTo>
                  <a:pt x="0" y="0"/>
                </a:lnTo>
                <a:lnTo>
                  <a:pt x="0" y="165859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true" rot="0">
            <a:off x="-1214315" y="8234368"/>
            <a:ext cx="2789693" cy="1658599"/>
          </a:xfrm>
          <a:custGeom>
            <a:avLst/>
            <a:gdLst/>
            <a:ahLst/>
            <a:cxnLst/>
            <a:rect r="r" b="b" t="t" l="l"/>
            <a:pathLst>
              <a:path h="1658599" w="2789693">
                <a:moveTo>
                  <a:pt x="0" y="1658599"/>
                </a:moveTo>
                <a:lnTo>
                  <a:pt x="2789693" y="1658599"/>
                </a:lnTo>
                <a:lnTo>
                  <a:pt x="2789693" y="0"/>
                </a:lnTo>
                <a:lnTo>
                  <a:pt x="0" y="0"/>
                </a:lnTo>
                <a:lnTo>
                  <a:pt x="0" y="165859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true" rot="0">
            <a:off x="-1000792" y="9238143"/>
            <a:ext cx="2362646" cy="1404701"/>
          </a:xfrm>
          <a:custGeom>
            <a:avLst/>
            <a:gdLst/>
            <a:ahLst/>
            <a:cxnLst/>
            <a:rect r="r" b="b" t="t" l="l"/>
            <a:pathLst>
              <a:path h="1404701" w="2362646">
                <a:moveTo>
                  <a:pt x="0" y="1404701"/>
                </a:moveTo>
                <a:lnTo>
                  <a:pt x="2362647" y="1404701"/>
                </a:lnTo>
                <a:lnTo>
                  <a:pt x="2362647" y="0"/>
                </a:lnTo>
                <a:lnTo>
                  <a:pt x="0" y="0"/>
                </a:lnTo>
                <a:lnTo>
                  <a:pt x="0" y="1404701"/>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9877205" y="1747337"/>
            <a:ext cx="6792326" cy="6792326"/>
            <a:chOff x="0" y="0"/>
            <a:chExt cx="6350000" cy="6350000"/>
          </a:xfrm>
        </p:grpSpPr>
        <p:sp>
          <p:nvSpPr>
            <p:cNvPr name="Freeform 10" id="10"/>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6"/>
              <a:stretch>
                <a:fillRect l="-77742" t="0" r="0" b="0"/>
              </a:stretch>
            </a:blipFill>
          </p:spPr>
        </p:sp>
      </p:grpSp>
      <p:sp>
        <p:nvSpPr>
          <p:cNvPr name="TextBox 11" id="11"/>
          <p:cNvSpPr txBox="true"/>
          <p:nvPr/>
        </p:nvSpPr>
        <p:spPr>
          <a:xfrm rot="0">
            <a:off x="1575378" y="3913886"/>
            <a:ext cx="6702926" cy="925703"/>
          </a:xfrm>
          <a:prstGeom prst="rect">
            <a:avLst/>
          </a:prstGeom>
        </p:spPr>
        <p:txBody>
          <a:bodyPr anchor="t" rtlCol="false" tIns="0" lIns="0" bIns="0" rIns="0">
            <a:spAutoFit/>
          </a:bodyPr>
          <a:lstStyle/>
          <a:p>
            <a:pPr algn="l">
              <a:lnSpc>
                <a:spcPts val="6015"/>
              </a:lnSpc>
            </a:pPr>
            <a:r>
              <a:rPr lang="en-US" sz="6399" b="true">
                <a:solidFill>
                  <a:srgbClr val="15193E"/>
                </a:solidFill>
                <a:latin typeface="Codec Pro Ultra-Bold"/>
                <a:ea typeface="Codec Pro Ultra-Bold"/>
                <a:cs typeface="Codec Pro Ultra-Bold"/>
                <a:sym typeface="Codec Pro Ultra-Bold"/>
              </a:rPr>
              <a:t>PROBLEMÁTICA</a:t>
            </a:r>
          </a:p>
        </p:txBody>
      </p:sp>
      <p:sp>
        <p:nvSpPr>
          <p:cNvPr name="TextBox 12" id="12"/>
          <p:cNvSpPr txBox="true"/>
          <p:nvPr/>
        </p:nvSpPr>
        <p:spPr>
          <a:xfrm rot="0">
            <a:off x="1575378" y="5125339"/>
            <a:ext cx="6879027" cy="1295400"/>
          </a:xfrm>
          <a:prstGeom prst="rect">
            <a:avLst/>
          </a:prstGeom>
        </p:spPr>
        <p:txBody>
          <a:bodyPr anchor="t" rtlCol="false" tIns="0" lIns="0" bIns="0" rIns="0">
            <a:spAutoFit/>
          </a:bodyPr>
          <a:lstStyle/>
          <a:p>
            <a:pPr algn="l">
              <a:lnSpc>
                <a:spcPts val="2520"/>
              </a:lnSpc>
            </a:pPr>
            <a:r>
              <a:rPr lang="en-US" sz="2100">
                <a:solidFill>
                  <a:srgbClr val="15193E"/>
                </a:solidFill>
                <a:latin typeface="Codec Pro"/>
                <a:ea typeface="Codec Pro"/>
                <a:cs typeface="Codec Pro"/>
                <a:sym typeface="Codec Pro"/>
              </a:rPr>
              <a:t>Dificultad de los jugadores para conectarse de manera eficiente entre sí, encontrar guías, tutoriales, noticias, mods, etc. Dichos eventos imponen límites a la interacción de la comunidad.</a:t>
            </a:r>
          </a:p>
        </p:txBody>
      </p:sp>
      <p:sp>
        <p:nvSpPr>
          <p:cNvPr name="Freeform 13" id="13"/>
          <p:cNvSpPr/>
          <p:nvPr/>
        </p:nvSpPr>
        <p:spPr>
          <a:xfrm flipH="false" flipV="false" rot="0">
            <a:off x="1255310" y="1028700"/>
            <a:ext cx="1205783" cy="1344320"/>
          </a:xfrm>
          <a:custGeom>
            <a:avLst/>
            <a:gdLst/>
            <a:ahLst/>
            <a:cxnLst/>
            <a:rect r="r" b="b" t="t" l="l"/>
            <a:pathLst>
              <a:path h="1344320" w="1205783">
                <a:moveTo>
                  <a:pt x="0" y="0"/>
                </a:moveTo>
                <a:lnTo>
                  <a:pt x="1205783" y="0"/>
                </a:lnTo>
                <a:lnTo>
                  <a:pt x="1205783" y="1344320"/>
                </a:lnTo>
                <a:lnTo>
                  <a:pt x="0" y="1344320"/>
                </a:lnTo>
                <a:lnTo>
                  <a:pt x="0" y="0"/>
                </a:lnTo>
                <a:close/>
              </a:path>
            </a:pathLst>
          </a:custGeom>
          <a:blipFill>
            <a:blip r:embed="rId7"/>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05643">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3441926"/>
            <a:ext cx="6624047" cy="5816374"/>
            <a:chOff x="0" y="0"/>
            <a:chExt cx="1744605" cy="1531885"/>
          </a:xfrm>
        </p:grpSpPr>
        <p:sp>
          <p:nvSpPr>
            <p:cNvPr name="Freeform 3" id="3"/>
            <p:cNvSpPr/>
            <p:nvPr/>
          </p:nvSpPr>
          <p:spPr>
            <a:xfrm flipH="false" flipV="false" rot="0">
              <a:off x="0" y="0"/>
              <a:ext cx="1744605" cy="1531885"/>
            </a:xfrm>
            <a:custGeom>
              <a:avLst/>
              <a:gdLst/>
              <a:ahLst/>
              <a:cxnLst/>
              <a:rect r="r" b="b" t="t" l="l"/>
              <a:pathLst>
                <a:path h="1531885" w="1744605">
                  <a:moveTo>
                    <a:pt x="37400" y="0"/>
                  </a:moveTo>
                  <a:lnTo>
                    <a:pt x="1707205" y="0"/>
                  </a:lnTo>
                  <a:cubicBezTo>
                    <a:pt x="1727860" y="0"/>
                    <a:pt x="1744605" y="16745"/>
                    <a:pt x="1744605" y="37400"/>
                  </a:cubicBezTo>
                  <a:lnTo>
                    <a:pt x="1744605" y="1494484"/>
                  </a:lnTo>
                  <a:cubicBezTo>
                    <a:pt x="1744605" y="1515140"/>
                    <a:pt x="1727860" y="1531885"/>
                    <a:pt x="1707205" y="1531885"/>
                  </a:cubicBezTo>
                  <a:lnTo>
                    <a:pt x="37400" y="1531885"/>
                  </a:lnTo>
                  <a:cubicBezTo>
                    <a:pt x="27481" y="1531885"/>
                    <a:pt x="17968" y="1527944"/>
                    <a:pt x="10954" y="1520930"/>
                  </a:cubicBezTo>
                  <a:cubicBezTo>
                    <a:pt x="3940" y="1513916"/>
                    <a:pt x="0" y="1504403"/>
                    <a:pt x="0" y="1494484"/>
                  </a:cubicBezTo>
                  <a:lnTo>
                    <a:pt x="0" y="37400"/>
                  </a:lnTo>
                  <a:cubicBezTo>
                    <a:pt x="0" y="16745"/>
                    <a:pt x="16745" y="0"/>
                    <a:pt x="37400" y="0"/>
                  </a:cubicBezTo>
                  <a:close/>
                </a:path>
              </a:pathLst>
            </a:custGeom>
            <a:solidFill>
              <a:srgbClr val="E4E5EC"/>
            </a:solidFill>
          </p:spPr>
        </p:sp>
        <p:sp>
          <p:nvSpPr>
            <p:cNvPr name="TextBox 4" id="4"/>
            <p:cNvSpPr txBox="true"/>
            <p:nvPr/>
          </p:nvSpPr>
          <p:spPr>
            <a:xfrm>
              <a:off x="0" y="-38100"/>
              <a:ext cx="1744605" cy="1569985"/>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653028" y="535426"/>
            <a:ext cx="2726935" cy="1621287"/>
          </a:xfrm>
          <a:custGeom>
            <a:avLst/>
            <a:gdLst/>
            <a:ahLst/>
            <a:cxnLst/>
            <a:rect r="r" b="b" t="t" l="l"/>
            <a:pathLst>
              <a:path h="1621287" w="2726935">
                <a:moveTo>
                  <a:pt x="0" y="0"/>
                </a:moveTo>
                <a:lnTo>
                  <a:pt x="2726935" y="0"/>
                </a:lnTo>
                <a:lnTo>
                  <a:pt x="2726935" y="1621287"/>
                </a:lnTo>
                <a:lnTo>
                  <a:pt x="0" y="16212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571156" y="1610537"/>
            <a:ext cx="2599390" cy="1545456"/>
          </a:xfrm>
          <a:custGeom>
            <a:avLst/>
            <a:gdLst/>
            <a:ahLst/>
            <a:cxnLst/>
            <a:rect r="r" b="b" t="t" l="l"/>
            <a:pathLst>
              <a:path h="1545456" w="2599390">
                <a:moveTo>
                  <a:pt x="0" y="0"/>
                </a:moveTo>
                <a:lnTo>
                  <a:pt x="2599391" y="0"/>
                </a:lnTo>
                <a:lnTo>
                  <a:pt x="2599391" y="1545455"/>
                </a:lnTo>
                <a:lnTo>
                  <a:pt x="0" y="15454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7866996" y="2485257"/>
            <a:ext cx="9510334" cy="6478915"/>
          </a:xfrm>
          <a:custGeom>
            <a:avLst/>
            <a:gdLst/>
            <a:ahLst/>
            <a:cxnLst/>
            <a:rect r="r" b="b" t="t" l="l"/>
            <a:pathLst>
              <a:path h="6478915" w="9510334">
                <a:moveTo>
                  <a:pt x="0" y="0"/>
                </a:moveTo>
                <a:lnTo>
                  <a:pt x="9510334" y="0"/>
                </a:lnTo>
                <a:lnTo>
                  <a:pt x="9510334" y="6478915"/>
                </a:lnTo>
                <a:lnTo>
                  <a:pt x="0" y="6478915"/>
                </a:lnTo>
                <a:lnTo>
                  <a:pt x="0" y="0"/>
                </a:lnTo>
                <a:close/>
              </a:path>
            </a:pathLst>
          </a:custGeom>
          <a:blipFill>
            <a:blip r:embed="rId4"/>
            <a:stretch>
              <a:fillRect l="0" t="0" r="0" b="0"/>
            </a:stretch>
          </a:blipFill>
        </p:spPr>
      </p:sp>
      <p:sp>
        <p:nvSpPr>
          <p:cNvPr name="TextBox 8" id="8"/>
          <p:cNvSpPr txBox="true"/>
          <p:nvPr/>
        </p:nvSpPr>
        <p:spPr>
          <a:xfrm rot="0">
            <a:off x="2239365" y="3710707"/>
            <a:ext cx="4281197" cy="925703"/>
          </a:xfrm>
          <a:prstGeom prst="rect">
            <a:avLst/>
          </a:prstGeom>
        </p:spPr>
        <p:txBody>
          <a:bodyPr anchor="t" rtlCol="false" tIns="0" lIns="0" bIns="0" rIns="0">
            <a:spAutoFit/>
          </a:bodyPr>
          <a:lstStyle/>
          <a:p>
            <a:pPr algn="l">
              <a:lnSpc>
                <a:spcPts val="6015"/>
              </a:lnSpc>
            </a:pPr>
            <a:r>
              <a:rPr lang="en-US" sz="6399" b="true">
                <a:solidFill>
                  <a:srgbClr val="FFB02C"/>
                </a:solidFill>
                <a:latin typeface="Codec Pro Ultra-Bold"/>
                <a:ea typeface="Codec Pro Ultra-Bold"/>
                <a:cs typeface="Codec Pro Ultra-Bold"/>
                <a:sym typeface="Codec Pro Ultra-Bold"/>
              </a:rPr>
              <a:t>SOLUCIÓN</a:t>
            </a:r>
          </a:p>
        </p:txBody>
      </p:sp>
      <p:sp>
        <p:nvSpPr>
          <p:cNvPr name="TextBox 9" id="9"/>
          <p:cNvSpPr txBox="true"/>
          <p:nvPr/>
        </p:nvSpPr>
        <p:spPr>
          <a:xfrm rot="0">
            <a:off x="1102253" y="4794302"/>
            <a:ext cx="6550493" cy="1924050"/>
          </a:xfrm>
          <a:prstGeom prst="rect">
            <a:avLst/>
          </a:prstGeom>
        </p:spPr>
        <p:txBody>
          <a:bodyPr anchor="t" rtlCol="false" tIns="0" lIns="0" bIns="0" rIns="0">
            <a:spAutoFit/>
          </a:bodyPr>
          <a:lstStyle/>
          <a:p>
            <a:pPr algn="l">
              <a:lnSpc>
                <a:spcPts val="2520"/>
              </a:lnSpc>
            </a:pPr>
            <a:r>
              <a:rPr lang="en-US" sz="2100">
                <a:solidFill>
                  <a:srgbClr val="15193E"/>
                </a:solidFill>
                <a:latin typeface="Codec Pro"/>
                <a:ea typeface="Codec Pro"/>
                <a:cs typeface="Codec Pro"/>
                <a:sym typeface="Codec Pro"/>
              </a:rPr>
              <a:t>La solución es una plataforma unificada diseñada específicamente para integrar a la comunidad de Dark Souls , optimizando tanto la experiencia multijugador como la interacción entre sus miembros.</a:t>
            </a:r>
          </a:p>
          <a:p>
            <a:pPr algn="l">
              <a:lnSpc>
                <a:spcPts val="2520"/>
              </a:lnSpc>
            </a:pPr>
          </a:p>
        </p:txBody>
      </p:sp>
      <p:sp>
        <p:nvSpPr>
          <p:cNvPr name="TextBox 10" id="10"/>
          <p:cNvSpPr txBox="true"/>
          <p:nvPr/>
        </p:nvSpPr>
        <p:spPr>
          <a:xfrm rot="0">
            <a:off x="11049302" y="1559554"/>
            <a:ext cx="3527312" cy="925703"/>
          </a:xfrm>
          <a:prstGeom prst="rect">
            <a:avLst/>
          </a:prstGeom>
        </p:spPr>
        <p:txBody>
          <a:bodyPr anchor="t" rtlCol="false" tIns="0" lIns="0" bIns="0" rIns="0">
            <a:spAutoFit/>
          </a:bodyPr>
          <a:lstStyle/>
          <a:p>
            <a:pPr algn="l">
              <a:lnSpc>
                <a:spcPts val="6015"/>
              </a:lnSpc>
            </a:pPr>
            <a:r>
              <a:rPr lang="en-US" sz="6399" b="true">
                <a:solidFill>
                  <a:srgbClr val="E4E5EC"/>
                </a:solidFill>
                <a:latin typeface="Codec Pro Ultra-Bold"/>
                <a:ea typeface="Codec Pro Ultra-Bold"/>
                <a:cs typeface="Codec Pro Ultra-Bold"/>
                <a:sym typeface="Codec Pro Ultra-Bold"/>
              </a:rPr>
              <a:t>CANVAS</a:t>
            </a:r>
          </a:p>
        </p:txBody>
      </p:sp>
      <p:sp>
        <p:nvSpPr>
          <p:cNvPr name="Freeform 11" id="11"/>
          <p:cNvSpPr/>
          <p:nvPr/>
        </p:nvSpPr>
        <p:spPr>
          <a:xfrm flipH="false" flipV="false" rot="0">
            <a:off x="16131205" y="601592"/>
            <a:ext cx="1394860" cy="1555121"/>
          </a:xfrm>
          <a:custGeom>
            <a:avLst/>
            <a:gdLst/>
            <a:ahLst/>
            <a:cxnLst/>
            <a:rect r="r" b="b" t="t" l="l"/>
            <a:pathLst>
              <a:path h="1555121" w="1394860">
                <a:moveTo>
                  <a:pt x="0" y="0"/>
                </a:moveTo>
                <a:lnTo>
                  <a:pt x="1394860" y="0"/>
                </a:lnTo>
                <a:lnTo>
                  <a:pt x="1394860" y="1555121"/>
                </a:lnTo>
                <a:lnTo>
                  <a:pt x="0" y="1555121"/>
                </a:lnTo>
                <a:lnTo>
                  <a:pt x="0" y="0"/>
                </a:lnTo>
                <a:close/>
              </a:path>
            </a:pathLst>
          </a:custGeom>
          <a:blipFill>
            <a:blip r:embed="rId5"/>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05643">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9417919" y="1028700"/>
            <a:ext cx="8108146" cy="8229600"/>
            <a:chOff x="0" y="0"/>
            <a:chExt cx="2135479" cy="2167467"/>
          </a:xfrm>
        </p:grpSpPr>
        <p:sp>
          <p:nvSpPr>
            <p:cNvPr name="Freeform 3" id="3"/>
            <p:cNvSpPr/>
            <p:nvPr/>
          </p:nvSpPr>
          <p:spPr>
            <a:xfrm flipH="false" flipV="false" rot="0">
              <a:off x="0" y="0"/>
              <a:ext cx="2135479" cy="2167467"/>
            </a:xfrm>
            <a:custGeom>
              <a:avLst/>
              <a:gdLst/>
              <a:ahLst/>
              <a:cxnLst/>
              <a:rect r="r" b="b" t="t" l="l"/>
              <a:pathLst>
                <a:path h="2167467" w="2135479">
                  <a:moveTo>
                    <a:pt x="30555" y="0"/>
                  </a:moveTo>
                  <a:lnTo>
                    <a:pt x="2104924" y="0"/>
                  </a:lnTo>
                  <a:cubicBezTo>
                    <a:pt x="2113028" y="0"/>
                    <a:pt x="2120799" y="3219"/>
                    <a:pt x="2126530" y="8949"/>
                  </a:cubicBezTo>
                  <a:cubicBezTo>
                    <a:pt x="2132260" y="14679"/>
                    <a:pt x="2135479" y="22451"/>
                    <a:pt x="2135479" y="30555"/>
                  </a:cubicBezTo>
                  <a:lnTo>
                    <a:pt x="2135479" y="2136912"/>
                  </a:lnTo>
                  <a:cubicBezTo>
                    <a:pt x="2135479" y="2153787"/>
                    <a:pt x="2121799" y="2167467"/>
                    <a:pt x="2104924" y="2167467"/>
                  </a:cubicBezTo>
                  <a:lnTo>
                    <a:pt x="30555" y="2167467"/>
                  </a:lnTo>
                  <a:cubicBezTo>
                    <a:pt x="22451" y="2167467"/>
                    <a:pt x="14679" y="2164248"/>
                    <a:pt x="8949" y="2158517"/>
                  </a:cubicBezTo>
                  <a:cubicBezTo>
                    <a:pt x="3219" y="2152787"/>
                    <a:pt x="0" y="2145016"/>
                    <a:pt x="0" y="2136912"/>
                  </a:cubicBezTo>
                  <a:lnTo>
                    <a:pt x="0" y="30555"/>
                  </a:lnTo>
                  <a:cubicBezTo>
                    <a:pt x="0" y="22451"/>
                    <a:pt x="3219" y="14679"/>
                    <a:pt x="8949" y="8949"/>
                  </a:cubicBezTo>
                  <a:cubicBezTo>
                    <a:pt x="14679" y="3219"/>
                    <a:pt x="22451" y="0"/>
                    <a:pt x="30555" y="0"/>
                  </a:cubicBezTo>
                  <a:close/>
                </a:path>
              </a:pathLst>
            </a:custGeom>
            <a:solidFill>
              <a:srgbClr val="E4E5EC"/>
            </a:solidFill>
          </p:spPr>
        </p:sp>
        <p:sp>
          <p:nvSpPr>
            <p:cNvPr name="TextBox 4" id="4"/>
            <p:cNvSpPr txBox="true"/>
            <p:nvPr/>
          </p:nvSpPr>
          <p:spPr>
            <a:xfrm>
              <a:off x="0" y="-38100"/>
              <a:ext cx="2135479"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653028" y="535426"/>
            <a:ext cx="2726935" cy="1621287"/>
          </a:xfrm>
          <a:custGeom>
            <a:avLst/>
            <a:gdLst/>
            <a:ahLst/>
            <a:cxnLst/>
            <a:rect r="r" b="b" t="t" l="l"/>
            <a:pathLst>
              <a:path h="1621287" w="2726935">
                <a:moveTo>
                  <a:pt x="0" y="0"/>
                </a:moveTo>
                <a:lnTo>
                  <a:pt x="2726935" y="0"/>
                </a:lnTo>
                <a:lnTo>
                  <a:pt x="2726935" y="1621287"/>
                </a:lnTo>
                <a:lnTo>
                  <a:pt x="0" y="16212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571156" y="1610537"/>
            <a:ext cx="2599390" cy="1545456"/>
          </a:xfrm>
          <a:custGeom>
            <a:avLst/>
            <a:gdLst/>
            <a:ahLst/>
            <a:cxnLst/>
            <a:rect r="r" b="b" t="t" l="l"/>
            <a:pathLst>
              <a:path h="1545456" w="2599390">
                <a:moveTo>
                  <a:pt x="0" y="0"/>
                </a:moveTo>
                <a:lnTo>
                  <a:pt x="2599391" y="0"/>
                </a:lnTo>
                <a:lnTo>
                  <a:pt x="2599391" y="1545455"/>
                </a:lnTo>
                <a:lnTo>
                  <a:pt x="0" y="15454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016496" y="2156713"/>
            <a:ext cx="1235522" cy="1377475"/>
          </a:xfrm>
          <a:custGeom>
            <a:avLst/>
            <a:gdLst/>
            <a:ahLst/>
            <a:cxnLst/>
            <a:rect r="r" b="b" t="t" l="l"/>
            <a:pathLst>
              <a:path h="1377475" w="1235522">
                <a:moveTo>
                  <a:pt x="0" y="0"/>
                </a:moveTo>
                <a:lnTo>
                  <a:pt x="1235522" y="0"/>
                </a:lnTo>
                <a:lnTo>
                  <a:pt x="1235522" y="1377475"/>
                </a:lnTo>
                <a:lnTo>
                  <a:pt x="0" y="1377475"/>
                </a:lnTo>
                <a:lnTo>
                  <a:pt x="0" y="0"/>
                </a:lnTo>
                <a:close/>
              </a:path>
            </a:pathLst>
          </a:custGeom>
          <a:blipFill>
            <a:blip r:embed="rId4"/>
            <a:stretch>
              <a:fillRect l="0" t="0" r="0" b="0"/>
            </a:stretch>
          </a:blipFill>
        </p:spPr>
      </p:sp>
      <p:sp>
        <p:nvSpPr>
          <p:cNvPr name="Freeform 8" id="8"/>
          <p:cNvSpPr/>
          <p:nvPr/>
        </p:nvSpPr>
        <p:spPr>
          <a:xfrm flipH="false" flipV="false" rot="0">
            <a:off x="265751" y="3640565"/>
            <a:ext cx="8719163" cy="5209700"/>
          </a:xfrm>
          <a:custGeom>
            <a:avLst/>
            <a:gdLst/>
            <a:ahLst/>
            <a:cxnLst/>
            <a:rect r="r" b="b" t="t" l="l"/>
            <a:pathLst>
              <a:path h="5209700" w="8719163">
                <a:moveTo>
                  <a:pt x="0" y="0"/>
                </a:moveTo>
                <a:lnTo>
                  <a:pt x="8719162" y="0"/>
                </a:lnTo>
                <a:lnTo>
                  <a:pt x="8719162" y="5209699"/>
                </a:lnTo>
                <a:lnTo>
                  <a:pt x="0" y="5209699"/>
                </a:lnTo>
                <a:lnTo>
                  <a:pt x="0" y="0"/>
                </a:lnTo>
                <a:close/>
              </a:path>
            </a:pathLst>
          </a:custGeom>
          <a:blipFill>
            <a:blip r:embed="rId5"/>
            <a:stretch>
              <a:fillRect l="0" t="0" r="0" b="0"/>
            </a:stretch>
          </a:blipFill>
        </p:spPr>
      </p:sp>
      <p:sp>
        <p:nvSpPr>
          <p:cNvPr name="TextBox 9" id="9"/>
          <p:cNvSpPr txBox="true"/>
          <p:nvPr/>
        </p:nvSpPr>
        <p:spPr>
          <a:xfrm rot="0">
            <a:off x="11618587" y="1231010"/>
            <a:ext cx="3706810" cy="925703"/>
          </a:xfrm>
          <a:prstGeom prst="rect">
            <a:avLst/>
          </a:prstGeom>
        </p:spPr>
        <p:txBody>
          <a:bodyPr anchor="t" rtlCol="false" tIns="0" lIns="0" bIns="0" rIns="0">
            <a:spAutoFit/>
          </a:bodyPr>
          <a:lstStyle/>
          <a:p>
            <a:pPr algn="l">
              <a:lnSpc>
                <a:spcPts val="6015"/>
              </a:lnSpc>
            </a:pPr>
            <a:r>
              <a:rPr lang="en-US" sz="6399" b="true">
                <a:solidFill>
                  <a:srgbClr val="FFB02C"/>
                </a:solidFill>
                <a:latin typeface="Codec Pro Ultra-Bold"/>
                <a:ea typeface="Codec Pro Ultra-Bold"/>
                <a:cs typeface="Codec Pro Ultra-Bold"/>
                <a:sym typeface="Codec Pro Ultra-Bold"/>
              </a:rPr>
              <a:t>IMPACTO</a:t>
            </a:r>
          </a:p>
        </p:txBody>
      </p:sp>
      <p:sp>
        <p:nvSpPr>
          <p:cNvPr name="TextBox 10" id="10"/>
          <p:cNvSpPr txBox="true"/>
          <p:nvPr/>
        </p:nvSpPr>
        <p:spPr>
          <a:xfrm rot="0">
            <a:off x="9688558" y="2345165"/>
            <a:ext cx="7566868" cy="1295400"/>
          </a:xfrm>
          <a:prstGeom prst="rect">
            <a:avLst/>
          </a:prstGeom>
        </p:spPr>
        <p:txBody>
          <a:bodyPr anchor="t" rtlCol="false" tIns="0" lIns="0" bIns="0" rIns="0">
            <a:spAutoFit/>
          </a:bodyPr>
          <a:lstStyle/>
          <a:p>
            <a:pPr algn="l">
              <a:lnSpc>
                <a:spcPts val="2520"/>
              </a:lnSpc>
            </a:pPr>
            <a:r>
              <a:rPr lang="en-US" sz="2100">
                <a:solidFill>
                  <a:srgbClr val="15193E"/>
                </a:solidFill>
                <a:latin typeface="Codec Pro"/>
                <a:ea typeface="Codec Pro"/>
                <a:cs typeface="Codec Pro"/>
                <a:sym typeface="Codec Pro"/>
              </a:rPr>
              <a:t>Basándonos en datos sobre la cantidad de jugadores activos en los últimos 30 días exclusivamente en PC (Steam). Podemos estimar la cantidad de usuarios total a los que les impactaría la implementación de este sistema</a:t>
            </a:r>
          </a:p>
        </p:txBody>
      </p:sp>
      <p:sp>
        <p:nvSpPr>
          <p:cNvPr name="TextBox 11" id="11"/>
          <p:cNvSpPr txBox="true"/>
          <p:nvPr/>
        </p:nvSpPr>
        <p:spPr>
          <a:xfrm rot="0">
            <a:off x="9692432" y="3840590"/>
            <a:ext cx="7694064" cy="3171825"/>
          </a:xfrm>
          <a:prstGeom prst="rect">
            <a:avLst/>
          </a:prstGeom>
        </p:spPr>
        <p:txBody>
          <a:bodyPr anchor="t" rtlCol="false" tIns="0" lIns="0" bIns="0" rIns="0">
            <a:spAutoFit/>
          </a:bodyPr>
          <a:lstStyle/>
          <a:p>
            <a:pPr algn="l">
              <a:lnSpc>
                <a:spcPts val="2280"/>
              </a:lnSpc>
            </a:pPr>
            <a:r>
              <a:rPr lang="en-US" sz="1900">
                <a:solidFill>
                  <a:srgbClr val="15193E"/>
                </a:solidFill>
                <a:latin typeface="Codec Pro"/>
                <a:ea typeface="Codec Pro"/>
                <a:cs typeface="Codec Pro"/>
                <a:sym typeface="Codec Pro"/>
              </a:rPr>
              <a:t>DarkSouls 1</a:t>
            </a:r>
          </a:p>
          <a:p>
            <a:pPr algn="l" marL="410211" indent="-205106" lvl="1">
              <a:lnSpc>
                <a:spcPts val="2280"/>
              </a:lnSpc>
              <a:buFont typeface="Arial"/>
              <a:buChar char="•"/>
            </a:pPr>
            <a:r>
              <a:rPr lang="en-US" sz="1900">
                <a:solidFill>
                  <a:srgbClr val="15193E"/>
                </a:solidFill>
                <a:latin typeface="Codec Pro"/>
                <a:ea typeface="Codec Pro"/>
                <a:cs typeface="Codec Pro"/>
                <a:sym typeface="Codec Pro"/>
              </a:rPr>
              <a:t> Promedio jugadores de los últimos 30 días = 2.217 (01-12-2024)</a:t>
            </a:r>
          </a:p>
          <a:p>
            <a:pPr algn="l" marL="410211" indent="-205106" lvl="1">
              <a:lnSpc>
                <a:spcPts val="2280"/>
              </a:lnSpc>
              <a:buFont typeface="Arial"/>
              <a:buChar char="•"/>
            </a:pPr>
            <a:r>
              <a:rPr lang="en-US" sz="1900">
                <a:solidFill>
                  <a:srgbClr val="15193E"/>
                </a:solidFill>
                <a:latin typeface="Codec Pro"/>
                <a:ea typeface="Codec Pro"/>
                <a:cs typeface="Codec Pro"/>
                <a:sym typeface="Codec Pro"/>
              </a:rPr>
              <a:t> Peak de jugadores de los últimos 30 días= 4.627 (01-12-2024)</a:t>
            </a:r>
          </a:p>
          <a:p>
            <a:pPr algn="l">
              <a:lnSpc>
                <a:spcPts val="2280"/>
              </a:lnSpc>
            </a:pPr>
          </a:p>
          <a:p>
            <a:pPr algn="l">
              <a:lnSpc>
                <a:spcPts val="2280"/>
              </a:lnSpc>
            </a:pPr>
            <a:r>
              <a:rPr lang="en-US" sz="1900">
                <a:solidFill>
                  <a:srgbClr val="15193E"/>
                </a:solidFill>
                <a:latin typeface="Codec Pro"/>
                <a:ea typeface="Codec Pro"/>
                <a:cs typeface="Codec Pro"/>
                <a:sym typeface="Codec Pro"/>
              </a:rPr>
              <a:t>DarkSouls 2 </a:t>
            </a:r>
          </a:p>
          <a:p>
            <a:pPr algn="l" marL="410211" indent="-205106" lvl="1">
              <a:lnSpc>
                <a:spcPts val="2280"/>
              </a:lnSpc>
              <a:buFont typeface="Arial"/>
              <a:buChar char="•"/>
            </a:pPr>
            <a:r>
              <a:rPr lang="en-US" sz="1900">
                <a:solidFill>
                  <a:srgbClr val="15193E"/>
                </a:solidFill>
                <a:latin typeface="Codec Pro"/>
                <a:ea typeface="Codec Pro"/>
                <a:cs typeface="Codec Pro"/>
                <a:sym typeface="Codec Pro"/>
              </a:rPr>
              <a:t> Promedio jugadores de los últimos 30 días = 1.520 (01-12-2024)</a:t>
            </a:r>
          </a:p>
          <a:p>
            <a:pPr algn="l" marL="410211" indent="-205106" lvl="1">
              <a:lnSpc>
                <a:spcPts val="2280"/>
              </a:lnSpc>
              <a:buFont typeface="Arial"/>
              <a:buChar char="•"/>
            </a:pPr>
            <a:r>
              <a:rPr lang="en-US" sz="1900">
                <a:solidFill>
                  <a:srgbClr val="15193E"/>
                </a:solidFill>
                <a:latin typeface="Codec Pro"/>
                <a:ea typeface="Codec Pro"/>
                <a:cs typeface="Codec Pro"/>
                <a:sym typeface="Codec Pro"/>
              </a:rPr>
              <a:t>Peak de jugadores de los últimos 30 días = 2.461 (01-12-2024)</a:t>
            </a:r>
          </a:p>
          <a:p>
            <a:pPr algn="l">
              <a:lnSpc>
                <a:spcPts val="2280"/>
              </a:lnSpc>
            </a:pPr>
            <a:r>
              <a:rPr lang="en-US" sz="1900">
                <a:solidFill>
                  <a:srgbClr val="15193E"/>
                </a:solidFill>
                <a:latin typeface="Codec Pro"/>
                <a:ea typeface="Codec Pro"/>
                <a:cs typeface="Codec Pro"/>
                <a:sym typeface="Codec Pro"/>
              </a:rPr>
              <a:t> </a:t>
            </a:r>
          </a:p>
          <a:p>
            <a:pPr algn="l">
              <a:lnSpc>
                <a:spcPts val="2280"/>
              </a:lnSpc>
            </a:pPr>
            <a:r>
              <a:rPr lang="en-US" sz="1900">
                <a:solidFill>
                  <a:srgbClr val="15193E"/>
                </a:solidFill>
                <a:latin typeface="Codec Pro"/>
                <a:ea typeface="Codec Pro"/>
                <a:cs typeface="Codec Pro"/>
                <a:sym typeface="Codec Pro"/>
              </a:rPr>
              <a:t>DarkSouls 3</a:t>
            </a:r>
          </a:p>
          <a:p>
            <a:pPr algn="l" marL="410211" indent="-205106" lvl="1">
              <a:lnSpc>
                <a:spcPts val="2280"/>
              </a:lnSpc>
              <a:buFont typeface="Arial"/>
              <a:buChar char="•"/>
            </a:pPr>
            <a:r>
              <a:rPr lang="en-US" sz="1900">
                <a:solidFill>
                  <a:srgbClr val="15193E"/>
                </a:solidFill>
                <a:latin typeface="Codec Pro"/>
                <a:ea typeface="Codec Pro"/>
                <a:cs typeface="Codec Pro"/>
                <a:sym typeface="Codec Pro"/>
              </a:rPr>
              <a:t> Promedio jugadores de los últimos 30 días = 4.316 (01-12-2024)</a:t>
            </a:r>
          </a:p>
          <a:p>
            <a:pPr algn="l" marL="410211" indent="-205106" lvl="1">
              <a:lnSpc>
                <a:spcPts val="2280"/>
              </a:lnSpc>
              <a:buFont typeface="Arial"/>
              <a:buChar char="•"/>
            </a:pPr>
            <a:r>
              <a:rPr lang="en-US" sz="1900">
                <a:solidFill>
                  <a:srgbClr val="15193E"/>
                </a:solidFill>
                <a:latin typeface="Codec Pro"/>
                <a:ea typeface="Codec Pro"/>
                <a:cs typeface="Codec Pro"/>
                <a:sym typeface="Codec Pro"/>
              </a:rPr>
              <a:t> Peak de jugadores de los últimos 30 días = 9,379 (01-12-2024)</a:t>
            </a:r>
          </a:p>
        </p:txBody>
      </p:sp>
      <p:sp>
        <p:nvSpPr>
          <p:cNvPr name="TextBox 12" id="12"/>
          <p:cNvSpPr txBox="true"/>
          <p:nvPr/>
        </p:nvSpPr>
        <p:spPr>
          <a:xfrm rot="0">
            <a:off x="9692432" y="7494425"/>
            <a:ext cx="7566868" cy="981075"/>
          </a:xfrm>
          <a:prstGeom prst="rect">
            <a:avLst/>
          </a:prstGeom>
        </p:spPr>
        <p:txBody>
          <a:bodyPr anchor="t" rtlCol="false" tIns="0" lIns="0" bIns="0" rIns="0">
            <a:spAutoFit/>
          </a:bodyPr>
          <a:lstStyle/>
          <a:p>
            <a:pPr algn="l">
              <a:lnSpc>
                <a:spcPts val="2520"/>
              </a:lnSpc>
            </a:pPr>
            <a:r>
              <a:rPr lang="en-US" sz="2100">
                <a:solidFill>
                  <a:srgbClr val="15193E"/>
                </a:solidFill>
                <a:latin typeface="Codec Pro"/>
                <a:ea typeface="Codec Pro"/>
                <a:cs typeface="Codec Pro"/>
                <a:sym typeface="Codec Pro"/>
              </a:rPr>
              <a:t>Aunque los jugadores de PC son una parte importante de la comunidad, no se conoce su proporción exacta frente al total en todas las plataformas"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4E5EC"/>
        </a:solidFill>
      </p:bgPr>
    </p:bg>
    <p:spTree>
      <p:nvGrpSpPr>
        <p:cNvPr id="1" name=""/>
        <p:cNvGrpSpPr/>
        <p:nvPr/>
      </p:nvGrpSpPr>
      <p:grpSpPr>
        <a:xfrm>
          <a:off x="0" y="0"/>
          <a:ext cx="0" cy="0"/>
          <a:chOff x="0" y="0"/>
          <a:chExt cx="0" cy="0"/>
        </a:xfrm>
      </p:grpSpPr>
      <p:sp>
        <p:nvSpPr>
          <p:cNvPr name="Freeform 2" id="2"/>
          <p:cNvSpPr/>
          <p:nvPr/>
        </p:nvSpPr>
        <p:spPr>
          <a:xfrm flipH="true" flipV="false" rot="0">
            <a:off x="0" y="0"/>
            <a:ext cx="7668455" cy="10401374"/>
          </a:xfrm>
          <a:custGeom>
            <a:avLst/>
            <a:gdLst/>
            <a:ahLst/>
            <a:cxnLst/>
            <a:rect r="r" b="b" t="t" l="l"/>
            <a:pathLst>
              <a:path h="10401374" w="7668455">
                <a:moveTo>
                  <a:pt x="7668455" y="0"/>
                </a:moveTo>
                <a:lnTo>
                  <a:pt x="0" y="0"/>
                </a:lnTo>
                <a:lnTo>
                  <a:pt x="0" y="10401374"/>
                </a:lnTo>
                <a:lnTo>
                  <a:pt x="7668455" y="10401374"/>
                </a:lnTo>
                <a:lnTo>
                  <a:pt x="7668455" y="0"/>
                </a:lnTo>
                <a:close/>
              </a:path>
            </a:pathLst>
          </a:custGeom>
          <a:blipFill>
            <a:blip r:embed="rId2">
              <a:extLst>
                <a:ext uri="{96DAC541-7B7A-43D3-8B79-37D633B846F1}">
                  <asvg:svgBlip xmlns:asvg="http://schemas.microsoft.com/office/drawing/2016/SVG/main" r:embed="rId3"/>
                </a:ext>
              </a:extLst>
            </a:blip>
            <a:stretch>
              <a:fillRect l="0" t="0" r="-35638" b="0"/>
            </a:stretch>
          </a:blipFill>
        </p:spPr>
      </p:sp>
      <p:sp>
        <p:nvSpPr>
          <p:cNvPr name="Freeform 3" id="3"/>
          <p:cNvSpPr/>
          <p:nvPr/>
        </p:nvSpPr>
        <p:spPr>
          <a:xfrm flipH="true" flipV="false" rot="0">
            <a:off x="15682795" y="-549566"/>
            <a:ext cx="2789693" cy="1658599"/>
          </a:xfrm>
          <a:custGeom>
            <a:avLst/>
            <a:gdLst/>
            <a:ahLst/>
            <a:cxnLst/>
            <a:rect r="r" b="b" t="t" l="l"/>
            <a:pathLst>
              <a:path h="1658599" w="2789693">
                <a:moveTo>
                  <a:pt x="2789692" y="0"/>
                </a:moveTo>
                <a:lnTo>
                  <a:pt x="0" y="0"/>
                </a:lnTo>
                <a:lnTo>
                  <a:pt x="0" y="1658599"/>
                </a:lnTo>
                <a:lnTo>
                  <a:pt x="2789692" y="1658599"/>
                </a:lnTo>
                <a:lnTo>
                  <a:pt x="278969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6559302" y="451930"/>
            <a:ext cx="2789693" cy="1658599"/>
          </a:xfrm>
          <a:custGeom>
            <a:avLst/>
            <a:gdLst/>
            <a:ahLst/>
            <a:cxnLst/>
            <a:rect r="r" b="b" t="t" l="l"/>
            <a:pathLst>
              <a:path h="1658599" w="2789693">
                <a:moveTo>
                  <a:pt x="2789692" y="0"/>
                </a:moveTo>
                <a:lnTo>
                  <a:pt x="0" y="0"/>
                </a:lnTo>
                <a:lnTo>
                  <a:pt x="0" y="1658600"/>
                </a:lnTo>
                <a:lnTo>
                  <a:pt x="2789692" y="1658600"/>
                </a:lnTo>
                <a:lnTo>
                  <a:pt x="278969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6772825" y="-422617"/>
            <a:ext cx="2362646" cy="1404701"/>
          </a:xfrm>
          <a:custGeom>
            <a:avLst/>
            <a:gdLst/>
            <a:ahLst/>
            <a:cxnLst/>
            <a:rect r="r" b="b" t="t" l="l"/>
            <a:pathLst>
              <a:path h="1404701" w="2362646">
                <a:moveTo>
                  <a:pt x="2362646" y="0"/>
                </a:moveTo>
                <a:lnTo>
                  <a:pt x="0" y="0"/>
                </a:lnTo>
                <a:lnTo>
                  <a:pt x="0" y="1404701"/>
                </a:lnTo>
                <a:lnTo>
                  <a:pt x="2362646" y="1404701"/>
                </a:lnTo>
                <a:lnTo>
                  <a:pt x="2362646"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385593" y="1109033"/>
            <a:ext cx="3844810" cy="3844810"/>
            <a:chOff x="0" y="0"/>
            <a:chExt cx="6350000" cy="6350000"/>
          </a:xfrm>
        </p:grpSpPr>
        <p:sp>
          <p:nvSpPr>
            <p:cNvPr name="Freeform 7" id="7"/>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6"/>
              <a:stretch>
                <a:fillRect l="-25031" t="0" r="-25031" b="0"/>
              </a:stretch>
            </a:blipFill>
          </p:spPr>
        </p:sp>
      </p:grpSp>
      <p:grpSp>
        <p:nvGrpSpPr>
          <p:cNvPr name="Group 8" id="8"/>
          <p:cNvGrpSpPr/>
          <p:nvPr/>
        </p:nvGrpSpPr>
        <p:grpSpPr>
          <a:xfrm rot="0">
            <a:off x="4407428" y="5333158"/>
            <a:ext cx="3844810" cy="3844810"/>
            <a:chOff x="0" y="0"/>
            <a:chExt cx="6350000" cy="6350000"/>
          </a:xfrm>
        </p:grpSpPr>
        <p:sp>
          <p:nvSpPr>
            <p:cNvPr name="Freeform 9" id="9"/>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7"/>
              <a:stretch>
                <a:fillRect l="-16653" t="0" r="-16653" b="0"/>
              </a:stretch>
            </a:blipFill>
          </p:spPr>
        </p:sp>
      </p:grpSp>
      <p:grpSp>
        <p:nvGrpSpPr>
          <p:cNvPr name="Group 10" id="10"/>
          <p:cNvGrpSpPr/>
          <p:nvPr/>
        </p:nvGrpSpPr>
        <p:grpSpPr>
          <a:xfrm rot="0">
            <a:off x="5715955" y="1149418"/>
            <a:ext cx="2536283" cy="3804424"/>
            <a:chOff x="0" y="0"/>
            <a:chExt cx="6350000" cy="9525000"/>
          </a:xfrm>
        </p:grpSpPr>
        <p:sp>
          <p:nvSpPr>
            <p:cNvPr name="Freeform 11" id="11"/>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8"/>
              <a:stretch>
                <a:fillRect l="-54024" t="0" r="-71116" b="0"/>
              </a:stretch>
            </a:blipFill>
          </p:spPr>
        </p:sp>
      </p:grpSp>
      <p:grpSp>
        <p:nvGrpSpPr>
          <p:cNvPr name="Group 12" id="12"/>
          <p:cNvGrpSpPr/>
          <p:nvPr/>
        </p:nvGrpSpPr>
        <p:grpSpPr>
          <a:xfrm rot="0">
            <a:off x="1385593" y="5373543"/>
            <a:ext cx="2536283" cy="3804424"/>
            <a:chOff x="0" y="0"/>
            <a:chExt cx="6350000" cy="9525000"/>
          </a:xfrm>
        </p:grpSpPr>
        <p:sp>
          <p:nvSpPr>
            <p:cNvPr name="Freeform 13" id="13"/>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9"/>
              <a:stretch>
                <a:fillRect l="-62359" t="0" r="-62359" b="0"/>
              </a:stretch>
            </a:blipFill>
          </p:spPr>
        </p:sp>
      </p:grpSp>
      <p:sp>
        <p:nvSpPr>
          <p:cNvPr name="TextBox 14" id="14"/>
          <p:cNvSpPr txBox="true"/>
          <p:nvPr/>
        </p:nvSpPr>
        <p:spPr>
          <a:xfrm rot="0">
            <a:off x="10071496" y="543045"/>
            <a:ext cx="4668547" cy="925703"/>
          </a:xfrm>
          <a:prstGeom prst="rect">
            <a:avLst/>
          </a:prstGeom>
        </p:spPr>
        <p:txBody>
          <a:bodyPr anchor="t" rtlCol="false" tIns="0" lIns="0" bIns="0" rIns="0">
            <a:spAutoFit/>
          </a:bodyPr>
          <a:lstStyle/>
          <a:p>
            <a:pPr algn="l">
              <a:lnSpc>
                <a:spcPts val="6015"/>
              </a:lnSpc>
            </a:pPr>
            <a:r>
              <a:rPr lang="en-US" sz="6399" b="true">
                <a:solidFill>
                  <a:srgbClr val="15193E"/>
                </a:solidFill>
                <a:latin typeface="Codec Pro Ultra-Bold"/>
                <a:ea typeface="Codec Pro Ultra-Bold"/>
                <a:cs typeface="Codec Pro Ultra-Bold"/>
                <a:sym typeface="Codec Pro Ultra-Bold"/>
              </a:rPr>
              <a:t>OBJETIVOS</a:t>
            </a:r>
          </a:p>
        </p:txBody>
      </p:sp>
      <p:sp>
        <p:nvSpPr>
          <p:cNvPr name="TextBox 15" id="15"/>
          <p:cNvSpPr txBox="true"/>
          <p:nvPr/>
        </p:nvSpPr>
        <p:spPr>
          <a:xfrm rot="0">
            <a:off x="8738013" y="4490084"/>
            <a:ext cx="6702926" cy="653416"/>
          </a:xfrm>
          <a:prstGeom prst="rect">
            <a:avLst/>
          </a:prstGeom>
        </p:spPr>
        <p:txBody>
          <a:bodyPr anchor="t" rtlCol="false" tIns="0" lIns="0" bIns="0" rIns="0">
            <a:spAutoFit/>
          </a:bodyPr>
          <a:lstStyle/>
          <a:p>
            <a:pPr algn="l">
              <a:lnSpc>
                <a:spcPts val="4230"/>
              </a:lnSpc>
            </a:pPr>
            <a:r>
              <a:rPr lang="en-US" sz="4500" b="true">
                <a:solidFill>
                  <a:srgbClr val="15193E"/>
                </a:solidFill>
                <a:latin typeface="Codec Pro Ultra-Bold"/>
                <a:ea typeface="Codec Pro Ultra-Bold"/>
                <a:cs typeface="Codec Pro Ultra-Bold"/>
                <a:sym typeface="Codec Pro Ultra-Bold"/>
              </a:rPr>
              <a:t>ESPECÍFICOS</a:t>
            </a:r>
          </a:p>
        </p:txBody>
      </p:sp>
      <p:sp>
        <p:nvSpPr>
          <p:cNvPr name="TextBox 16" id="16"/>
          <p:cNvSpPr txBox="true"/>
          <p:nvPr/>
        </p:nvSpPr>
        <p:spPr>
          <a:xfrm rot="0">
            <a:off x="8738013" y="2527360"/>
            <a:ext cx="6702926" cy="1609725"/>
          </a:xfrm>
          <a:prstGeom prst="rect">
            <a:avLst/>
          </a:prstGeom>
        </p:spPr>
        <p:txBody>
          <a:bodyPr anchor="t" rtlCol="false" tIns="0" lIns="0" bIns="0" rIns="0">
            <a:spAutoFit/>
          </a:bodyPr>
          <a:lstStyle/>
          <a:p>
            <a:pPr algn="l" marL="453390" indent="-226695" lvl="1">
              <a:lnSpc>
                <a:spcPts val="2520"/>
              </a:lnSpc>
              <a:buFont typeface="Arial"/>
              <a:buChar char="•"/>
            </a:pPr>
            <a:r>
              <a:rPr lang="en-US" sz="2100">
                <a:solidFill>
                  <a:srgbClr val="15193E"/>
                </a:solidFill>
                <a:latin typeface="Codec Pro"/>
                <a:ea typeface="Codec Pro"/>
                <a:cs typeface="Codec Pro"/>
                <a:sym typeface="Codec Pro"/>
              </a:rPr>
              <a:t>Unificar la comunidad de jugadores de la saga Dark Souls</a:t>
            </a:r>
          </a:p>
          <a:p>
            <a:pPr algn="l">
              <a:lnSpc>
                <a:spcPts val="2520"/>
              </a:lnSpc>
            </a:pPr>
          </a:p>
          <a:p>
            <a:pPr algn="l" marL="453390" indent="-226695" lvl="1">
              <a:lnSpc>
                <a:spcPts val="2520"/>
              </a:lnSpc>
              <a:buFont typeface="Arial"/>
              <a:buChar char="•"/>
            </a:pPr>
            <a:r>
              <a:rPr lang="en-US" sz="2100">
                <a:solidFill>
                  <a:srgbClr val="15193E"/>
                </a:solidFill>
                <a:latin typeface="Codec Pro"/>
                <a:ea typeface="Codec Pro"/>
                <a:cs typeface="Codec Pro"/>
                <a:sym typeface="Codec Pro"/>
              </a:rPr>
              <a:t>Escalar esta aplicación hacia un ecosistema de aplicaciones similares</a:t>
            </a:r>
          </a:p>
        </p:txBody>
      </p:sp>
      <p:sp>
        <p:nvSpPr>
          <p:cNvPr name="TextBox 17" id="17"/>
          <p:cNvSpPr txBox="true"/>
          <p:nvPr/>
        </p:nvSpPr>
        <p:spPr>
          <a:xfrm rot="0">
            <a:off x="8455622" y="5400675"/>
            <a:ext cx="9498526" cy="4752975"/>
          </a:xfrm>
          <a:prstGeom prst="rect">
            <a:avLst/>
          </a:prstGeom>
        </p:spPr>
        <p:txBody>
          <a:bodyPr anchor="t" rtlCol="false" tIns="0" lIns="0" bIns="0" rIns="0">
            <a:spAutoFit/>
          </a:bodyPr>
          <a:lstStyle/>
          <a:p>
            <a:pPr algn="l" marL="453390" indent="-226695" lvl="1">
              <a:lnSpc>
                <a:spcPts val="2520"/>
              </a:lnSpc>
              <a:buFont typeface="Arial"/>
              <a:buChar char="•"/>
            </a:pPr>
            <a:r>
              <a:rPr lang="en-US" sz="2100">
                <a:solidFill>
                  <a:srgbClr val="15193E"/>
                </a:solidFill>
                <a:latin typeface="Codec Pro"/>
                <a:ea typeface="Codec Pro"/>
                <a:cs typeface="Codec Pro"/>
                <a:sym typeface="Codec Pro"/>
              </a:rPr>
              <a:t>Crear un sistema de feeds para compartir contenido en tiempo real.</a:t>
            </a:r>
          </a:p>
          <a:p>
            <a:pPr algn="l">
              <a:lnSpc>
                <a:spcPts val="2520"/>
              </a:lnSpc>
            </a:pPr>
          </a:p>
          <a:p>
            <a:pPr algn="l" marL="453390" indent="-226695" lvl="1">
              <a:lnSpc>
                <a:spcPts val="2520"/>
              </a:lnSpc>
              <a:buFont typeface="Arial"/>
              <a:buChar char="•"/>
            </a:pPr>
            <a:r>
              <a:rPr lang="en-US" sz="2100">
                <a:solidFill>
                  <a:srgbClr val="15193E"/>
                </a:solidFill>
                <a:latin typeface="Codec Pro"/>
                <a:ea typeface="Codec Pro"/>
                <a:cs typeface="Codec Pro"/>
                <a:sym typeface="Codec Pro"/>
              </a:rPr>
              <a:t>Desarrollar funcionalidades de colaboración, como foros temáticos y proyectos grupales.</a:t>
            </a:r>
          </a:p>
          <a:p>
            <a:pPr algn="l">
              <a:lnSpc>
                <a:spcPts val="2520"/>
              </a:lnSpc>
            </a:pPr>
          </a:p>
          <a:p>
            <a:pPr algn="l" marL="453390" indent="-226695" lvl="1">
              <a:lnSpc>
                <a:spcPts val="2520"/>
              </a:lnSpc>
              <a:buFont typeface="Arial"/>
              <a:buChar char="•"/>
            </a:pPr>
            <a:r>
              <a:rPr lang="en-US" sz="2100">
                <a:solidFill>
                  <a:srgbClr val="15193E"/>
                </a:solidFill>
                <a:latin typeface="Codec Pro"/>
                <a:ea typeface="Codec Pro"/>
                <a:cs typeface="Codec Pro"/>
                <a:sym typeface="Codec Pro"/>
              </a:rPr>
              <a:t>Integrar sistema de post destacados y categorías para estos.</a:t>
            </a:r>
          </a:p>
          <a:p>
            <a:pPr algn="l">
              <a:lnSpc>
                <a:spcPts val="2520"/>
              </a:lnSpc>
            </a:pPr>
          </a:p>
          <a:p>
            <a:pPr algn="l" marL="453390" indent="-226695" lvl="1">
              <a:lnSpc>
                <a:spcPts val="2520"/>
              </a:lnSpc>
              <a:buFont typeface="Arial"/>
              <a:buChar char="•"/>
            </a:pPr>
            <a:r>
              <a:rPr lang="en-US" sz="2100">
                <a:solidFill>
                  <a:srgbClr val="15193E"/>
                </a:solidFill>
                <a:latin typeface="Codec Pro"/>
                <a:ea typeface="Codec Pro"/>
                <a:cs typeface="Codec Pro"/>
                <a:sym typeface="Codec Pro"/>
              </a:rPr>
              <a:t>Integrar un sistema de usuarios premium para monetización.</a:t>
            </a:r>
          </a:p>
          <a:p>
            <a:pPr algn="l">
              <a:lnSpc>
                <a:spcPts val="2520"/>
              </a:lnSpc>
            </a:pPr>
          </a:p>
          <a:p>
            <a:pPr algn="l" marL="453390" indent="-226695" lvl="1">
              <a:lnSpc>
                <a:spcPts val="2520"/>
              </a:lnSpc>
              <a:buFont typeface="Arial"/>
              <a:buChar char="•"/>
            </a:pPr>
            <a:r>
              <a:rPr lang="en-US" sz="2100">
                <a:solidFill>
                  <a:srgbClr val="15193E"/>
                </a:solidFill>
                <a:latin typeface="Codec Pro"/>
                <a:ea typeface="Codec Pro"/>
                <a:cs typeface="Codec Pro"/>
                <a:sym typeface="Codec Pro"/>
              </a:rPr>
              <a:t>Desarrollar funciones y vista de moderador del sistema, como destacar posts especialmente útiles, junto con crear anuncios</a:t>
            </a:r>
          </a:p>
          <a:p>
            <a:pPr algn="l">
              <a:lnSpc>
                <a:spcPts val="2520"/>
              </a:lnSpc>
            </a:pPr>
          </a:p>
          <a:p>
            <a:pPr algn="l" marL="453390" indent="-226695" lvl="1">
              <a:lnSpc>
                <a:spcPts val="2520"/>
              </a:lnSpc>
              <a:buFont typeface="Arial"/>
              <a:buChar char="•"/>
            </a:pPr>
            <a:r>
              <a:rPr lang="en-US" sz="2100">
                <a:solidFill>
                  <a:srgbClr val="15193E"/>
                </a:solidFill>
                <a:latin typeface="Codec Pro"/>
                <a:ea typeface="Codec Pro"/>
                <a:cs typeface="Codec Pro"/>
                <a:sym typeface="Codec Pro"/>
              </a:rPr>
              <a:t>Implementar vista y características de administración y gestión de la aplicación</a:t>
            </a:r>
          </a:p>
          <a:p>
            <a:pPr algn="l">
              <a:lnSpc>
                <a:spcPts val="2520"/>
              </a:lnSpc>
            </a:pPr>
          </a:p>
        </p:txBody>
      </p:sp>
      <p:sp>
        <p:nvSpPr>
          <p:cNvPr name="Freeform 18" id="18"/>
          <p:cNvSpPr/>
          <p:nvPr/>
        </p:nvSpPr>
        <p:spPr>
          <a:xfrm flipH="true" flipV="true" rot="0">
            <a:off x="16559302" y="9993209"/>
            <a:ext cx="2789693" cy="1658599"/>
          </a:xfrm>
          <a:custGeom>
            <a:avLst/>
            <a:gdLst/>
            <a:ahLst/>
            <a:cxnLst/>
            <a:rect r="r" b="b" t="t" l="l"/>
            <a:pathLst>
              <a:path h="1658599" w="2789693">
                <a:moveTo>
                  <a:pt x="2789692" y="1658599"/>
                </a:moveTo>
                <a:lnTo>
                  <a:pt x="0" y="1658599"/>
                </a:lnTo>
                <a:lnTo>
                  <a:pt x="0" y="0"/>
                </a:lnTo>
                <a:lnTo>
                  <a:pt x="2789692" y="0"/>
                </a:lnTo>
                <a:lnTo>
                  <a:pt x="2789692" y="165859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true" flipV="true" rot="0">
            <a:off x="17435809" y="9049610"/>
            <a:ext cx="2789693" cy="1658599"/>
          </a:xfrm>
          <a:custGeom>
            <a:avLst/>
            <a:gdLst/>
            <a:ahLst/>
            <a:cxnLst/>
            <a:rect r="r" b="b" t="t" l="l"/>
            <a:pathLst>
              <a:path h="1658599" w="2789693">
                <a:moveTo>
                  <a:pt x="2789692" y="1658599"/>
                </a:moveTo>
                <a:lnTo>
                  <a:pt x="0" y="1658599"/>
                </a:lnTo>
                <a:lnTo>
                  <a:pt x="0" y="0"/>
                </a:lnTo>
                <a:lnTo>
                  <a:pt x="2789692" y="0"/>
                </a:lnTo>
                <a:lnTo>
                  <a:pt x="2789692" y="165859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true" flipV="true" rot="0">
            <a:off x="17649332" y="10053385"/>
            <a:ext cx="2362646" cy="1404701"/>
          </a:xfrm>
          <a:custGeom>
            <a:avLst/>
            <a:gdLst/>
            <a:ahLst/>
            <a:cxnLst/>
            <a:rect r="r" b="b" t="t" l="l"/>
            <a:pathLst>
              <a:path h="1404701" w="2362646">
                <a:moveTo>
                  <a:pt x="2362646" y="1404701"/>
                </a:moveTo>
                <a:lnTo>
                  <a:pt x="0" y="1404701"/>
                </a:lnTo>
                <a:lnTo>
                  <a:pt x="0" y="0"/>
                </a:lnTo>
                <a:lnTo>
                  <a:pt x="2362646" y="0"/>
                </a:lnTo>
                <a:lnTo>
                  <a:pt x="2362646" y="1404701"/>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1" id="21"/>
          <p:cNvSpPr txBox="true"/>
          <p:nvPr/>
        </p:nvSpPr>
        <p:spPr>
          <a:xfrm rot="0">
            <a:off x="8738013" y="1788219"/>
            <a:ext cx="4668547" cy="653416"/>
          </a:xfrm>
          <a:prstGeom prst="rect">
            <a:avLst/>
          </a:prstGeom>
        </p:spPr>
        <p:txBody>
          <a:bodyPr anchor="t" rtlCol="false" tIns="0" lIns="0" bIns="0" rIns="0">
            <a:spAutoFit/>
          </a:bodyPr>
          <a:lstStyle/>
          <a:p>
            <a:pPr algn="l">
              <a:lnSpc>
                <a:spcPts val="4230"/>
              </a:lnSpc>
            </a:pPr>
            <a:r>
              <a:rPr lang="en-US" sz="4500" b="true">
                <a:solidFill>
                  <a:srgbClr val="15193E"/>
                </a:solidFill>
                <a:latin typeface="Codec Pro Ultra-Bold"/>
                <a:ea typeface="Codec Pro Ultra-Bold"/>
                <a:cs typeface="Codec Pro Ultra-Bold"/>
                <a:sym typeface="Codec Pro Ultra-Bold"/>
              </a:rPr>
              <a:t>GENERALES</a:t>
            </a:r>
          </a:p>
        </p:txBody>
      </p:sp>
      <p:sp>
        <p:nvSpPr>
          <p:cNvPr name="Freeform 22" id="22"/>
          <p:cNvSpPr/>
          <p:nvPr/>
        </p:nvSpPr>
        <p:spPr>
          <a:xfrm flipH="false" flipV="false" rot="0">
            <a:off x="15626088" y="982084"/>
            <a:ext cx="1394860" cy="1555121"/>
          </a:xfrm>
          <a:custGeom>
            <a:avLst/>
            <a:gdLst/>
            <a:ahLst/>
            <a:cxnLst/>
            <a:rect r="r" b="b" t="t" l="l"/>
            <a:pathLst>
              <a:path h="1555121" w="1394860">
                <a:moveTo>
                  <a:pt x="0" y="0"/>
                </a:moveTo>
                <a:lnTo>
                  <a:pt x="1394861" y="0"/>
                </a:lnTo>
                <a:lnTo>
                  <a:pt x="1394861" y="1555120"/>
                </a:lnTo>
                <a:lnTo>
                  <a:pt x="0" y="1555120"/>
                </a:lnTo>
                <a:lnTo>
                  <a:pt x="0" y="0"/>
                </a:lnTo>
                <a:close/>
              </a:path>
            </a:pathLst>
          </a:custGeom>
          <a:blipFill>
            <a:blip r:embed="rId10"/>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4E5EC"/>
        </a:solidFill>
      </p:bgPr>
    </p:bg>
    <p:spTree>
      <p:nvGrpSpPr>
        <p:cNvPr id="1" name=""/>
        <p:cNvGrpSpPr/>
        <p:nvPr/>
      </p:nvGrpSpPr>
      <p:grpSpPr>
        <a:xfrm>
          <a:off x="0" y="0"/>
          <a:ext cx="0" cy="0"/>
          <a:chOff x="0" y="0"/>
          <a:chExt cx="0" cy="0"/>
        </a:xfrm>
      </p:grpSpPr>
      <p:sp>
        <p:nvSpPr>
          <p:cNvPr name="Freeform 2" id="2"/>
          <p:cNvSpPr/>
          <p:nvPr/>
        </p:nvSpPr>
        <p:spPr>
          <a:xfrm flipH="false" flipV="false" rot="0">
            <a:off x="0" y="-114374"/>
            <a:ext cx="7668455" cy="10401374"/>
          </a:xfrm>
          <a:custGeom>
            <a:avLst/>
            <a:gdLst/>
            <a:ahLst/>
            <a:cxnLst/>
            <a:rect r="r" b="b" t="t" l="l"/>
            <a:pathLst>
              <a:path h="10401374" w="7668455">
                <a:moveTo>
                  <a:pt x="0" y="0"/>
                </a:moveTo>
                <a:lnTo>
                  <a:pt x="7668455" y="0"/>
                </a:lnTo>
                <a:lnTo>
                  <a:pt x="7668455" y="10401374"/>
                </a:lnTo>
                <a:lnTo>
                  <a:pt x="0" y="10401374"/>
                </a:lnTo>
                <a:lnTo>
                  <a:pt x="0" y="0"/>
                </a:lnTo>
                <a:close/>
              </a:path>
            </a:pathLst>
          </a:custGeom>
          <a:blipFill>
            <a:blip r:embed="rId2">
              <a:extLst>
                <a:ext uri="{96DAC541-7B7A-43D3-8B79-37D633B846F1}">
                  <asvg:svgBlip xmlns:asvg="http://schemas.microsoft.com/office/drawing/2016/SVG/main" r:embed="rId3"/>
                </a:ext>
              </a:extLst>
            </a:blip>
            <a:stretch>
              <a:fillRect l="0" t="0" r="-35638" b="0"/>
            </a:stretch>
          </a:blipFill>
        </p:spPr>
      </p:sp>
      <p:sp>
        <p:nvSpPr>
          <p:cNvPr name="Freeform 3" id="3"/>
          <p:cNvSpPr/>
          <p:nvPr/>
        </p:nvSpPr>
        <p:spPr>
          <a:xfrm flipH="false" flipV="false" rot="0">
            <a:off x="15498307" y="0"/>
            <a:ext cx="2789693" cy="1658599"/>
          </a:xfrm>
          <a:custGeom>
            <a:avLst/>
            <a:gdLst/>
            <a:ahLst/>
            <a:cxnLst/>
            <a:rect r="r" b="b" t="t" l="l"/>
            <a:pathLst>
              <a:path h="1658599" w="2789693">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604852" y="1054184"/>
            <a:ext cx="2789693" cy="1658599"/>
          </a:xfrm>
          <a:custGeom>
            <a:avLst/>
            <a:gdLst/>
            <a:ahLst/>
            <a:cxnLst/>
            <a:rect r="r" b="b" t="t" l="l"/>
            <a:pathLst>
              <a:path h="1658599" w="2789693">
                <a:moveTo>
                  <a:pt x="0" y="0"/>
                </a:moveTo>
                <a:lnTo>
                  <a:pt x="2789692" y="0"/>
                </a:lnTo>
                <a:lnTo>
                  <a:pt x="2789692"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637052" y="126949"/>
            <a:ext cx="2362646" cy="1404701"/>
          </a:xfrm>
          <a:custGeom>
            <a:avLst/>
            <a:gdLst/>
            <a:ahLst/>
            <a:cxnLst/>
            <a:rect r="r" b="b" t="t" l="l"/>
            <a:pathLst>
              <a:path h="1404701" w="2362646">
                <a:moveTo>
                  <a:pt x="0" y="0"/>
                </a:moveTo>
                <a:lnTo>
                  <a:pt x="2362646" y="0"/>
                </a:lnTo>
                <a:lnTo>
                  <a:pt x="2362646" y="1404701"/>
                </a:lnTo>
                <a:lnTo>
                  <a:pt x="0" y="14047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true" rot="0">
            <a:off x="15711830" y="9159838"/>
            <a:ext cx="2789693" cy="1658599"/>
          </a:xfrm>
          <a:custGeom>
            <a:avLst/>
            <a:gdLst/>
            <a:ahLst/>
            <a:cxnLst/>
            <a:rect r="r" b="b" t="t" l="l"/>
            <a:pathLst>
              <a:path h="1658599" w="2789693">
                <a:moveTo>
                  <a:pt x="0" y="1658599"/>
                </a:moveTo>
                <a:lnTo>
                  <a:pt x="2789693" y="1658599"/>
                </a:lnTo>
                <a:lnTo>
                  <a:pt x="2789693" y="0"/>
                </a:lnTo>
                <a:lnTo>
                  <a:pt x="0" y="0"/>
                </a:lnTo>
                <a:lnTo>
                  <a:pt x="0" y="165859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true" rot="0">
            <a:off x="14637052" y="8216238"/>
            <a:ext cx="2789693" cy="1658599"/>
          </a:xfrm>
          <a:custGeom>
            <a:avLst/>
            <a:gdLst/>
            <a:ahLst/>
            <a:cxnLst/>
            <a:rect r="r" b="b" t="t" l="l"/>
            <a:pathLst>
              <a:path h="1658599" w="2789693">
                <a:moveTo>
                  <a:pt x="0" y="1658600"/>
                </a:moveTo>
                <a:lnTo>
                  <a:pt x="2789692" y="1658600"/>
                </a:lnTo>
                <a:lnTo>
                  <a:pt x="2789692" y="0"/>
                </a:lnTo>
                <a:lnTo>
                  <a:pt x="0" y="0"/>
                </a:lnTo>
                <a:lnTo>
                  <a:pt x="0" y="16586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true" rot="0">
            <a:off x="14850575" y="9220014"/>
            <a:ext cx="2362646" cy="1404701"/>
          </a:xfrm>
          <a:custGeom>
            <a:avLst/>
            <a:gdLst/>
            <a:ahLst/>
            <a:cxnLst/>
            <a:rect r="r" b="b" t="t" l="l"/>
            <a:pathLst>
              <a:path h="1404701" w="2362646">
                <a:moveTo>
                  <a:pt x="0" y="1404701"/>
                </a:moveTo>
                <a:lnTo>
                  <a:pt x="2362646" y="1404701"/>
                </a:lnTo>
                <a:lnTo>
                  <a:pt x="2362646" y="0"/>
                </a:lnTo>
                <a:lnTo>
                  <a:pt x="0" y="0"/>
                </a:lnTo>
                <a:lnTo>
                  <a:pt x="0" y="1404701"/>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438065" y="1747337"/>
            <a:ext cx="6792326" cy="6792326"/>
            <a:chOff x="0" y="0"/>
            <a:chExt cx="6350000" cy="6350000"/>
          </a:xfrm>
        </p:grpSpPr>
        <p:sp>
          <p:nvSpPr>
            <p:cNvPr name="Freeform 10" id="10"/>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6"/>
              <a:stretch>
                <a:fillRect l="0" t="-1292" r="0" b="-1292"/>
              </a:stretch>
            </a:blipFill>
          </p:spPr>
        </p:sp>
      </p:grpSp>
      <p:sp>
        <p:nvSpPr>
          <p:cNvPr name="TextBox 11" id="11"/>
          <p:cNvSpPr txBox="true"/>
          <p:nvPr/>
        </p:nvSpPr>
        <p:spPr>
          <a:xfrm rot="0">
            <a:off x="8021803" y="2390775"/>
            <a:ext cx="6702926" cy="7896225"/>
          </a:xfrm>
          <a:prstGeom prst="rect">
            <a:avLst/>
          </a:prstGeom>
        </p:spPr>
        <p:txBody>
          <a:bodyPr anchor="t" rtlCol="false" tIns="0" lIns="0" bIns="0" rIns="0">
            <a:spAutoFit/>
          </a:bodyPr>
          <a:lstStyle/>
          <a:p>
            <a:pPr algn="l">
              <a:lnSpc>
                <a:spcPts val="2520"/>
              </a:lnSpc>
            </a:pPr>
            <a:r>
              <a:rPr lang="en-US" sz="2100">
                <a:solidFill>
                  <a:srgbClr val="15193E"/>
                </a:solidFill>
                <a:latin typeface="Codec Pro"/>
                <a:ea typeface="Codec Pro"/>
                <a:cs typeface="Codec Pro"/>
                <a:sym typeface="Codec Pro"/>
              </a:rPr>
              <a:t>La metodología ágil, específicamente el marco de trabajo Scrum, usando las siguientes herramientas:</a:t>
            </a:r>
          </a:p>
          <a:p>
            <a:pPr algn="l">
              <a:lnSpc>
                <a:spcPts val="2520"/>
              </a:lnSpc>
            </a:pPr>
          </a:p>
          <a:p>
            <a:pPr algn="l" marL="453390" indent="-226695" lvl="1">
              <a:lnSpc>
                <a:spcPts val="2520"/>
              </a:lnSpc>
              <a:buFont typeface="Arial"/>
              <a:buChar char="•"/>
            </a:pPr>
            <a:r>
              <a:rPr lang="en-US" sz="2100">
                <a:solidFill>
                  <a:srgbClr val="15193E"/>
                </a:solidFill>
                <a:latin typeface="Codec Pro"/>
                <a:ea typeface="Codec Pro"/>
                <a:cs typeface="Codec Pro"/>
                <a:sym typeface="Codec Pro"/>
              </a:rPr>
              <a:t>Product backlog</a:t>
            </a:r>
          </a:p>
          <a:p>
            <a:pPr algn="l" marL="453390" indent="-226695" lvl="1">
              <a:lnSpc>
                <a:spcPts val="2520"/>
              </a:lnSpc>
              <a:buFont typeface="Arial"/>
              <a:buChar char="•"/>
            </a:pPr>
            <a:r>
              <a:rPr lang="en-US" sz="2100">
                <a:solidFill>
                  <a:srgbClr val="15193E"/>
                </a:solidFill>
                <a:latin typeface="Codec Pro"/>
                <a:ea typeface="Codec Pro"/>
                <a:cs typeface="Codec Pro"/>
                <a:sym typeface="Codec Pro"/>
              </a:rPr>
              <a:t>Roadmap</a:t>
            </a:r>
          </a:p>
          <a:p>
            <a:pPr algn="l">
              <a:lnSpc>
                <a:spcPts val="2520"/>
              </a:lnSpc>
            </a:pPr>
          </a:p>
          <a:p>
            <a:pPr algn="l">
              <a:lnSpc>
                <a:spcPts val="2520"/>
              </a:lnSpc>
            </a:pPr>
            <a:r>
              <a:rPr lang="en-US" sz="2100">
                <a:solidFill>
                  <a:srgbClr val="15193E"/>
                </a:solidFill>
                <a:latin typeface="Codec Pro"/>
                <a:ea typeface="Codec Pro"/>
                <a:cs typeface="Codec Pro"/>
                <a:sym typeface="Codec Pro"/>
              </a:rPr>
              <a:t>Para gestionar de manera efectiva los avances del proyecto</a:t>
            </a:r>
          </a:p>
          <a:p>
            <a:pPr algn="l">
              <a:lnSpc>
                <a:spcPts val="2520"/>
              </a:lnSpc>
            </a:pPr>
          </a:p>
          <a:p>
            <a:pPr algn="l" marL="453390" indent="-226695" lvl="1">
              <a:lnSpc>
                <a:spcPts val="2520"/>
              </a:lnSpc>
              <a:buFont typeface="Arial"/>
              <a:buChar char="•"/>
            </a:pPr>
            <a:r>
              <a:rPr lang="en-US" sz="2100">
                <a:solidFill>
                  <a:srgbClr val="15193E"/>
                </a:solidFill>
                <a:latin typeface="Codec Pro"/>
                <a:ea typeface="Codec Pro"/>
                <a:cs typeface="Codec Pro"/>
                <a:sym typeface="Codec Pro"/>
              </a:rPr>
              <a:t>Trello </a:t>
            </a:r>
          </a:p>
          <a:p>
            <a:pPr algn="l" marL="453390" indent="-226695" lvl="1">
              <a:lnSpc>
                <a:spcPts val="2520"/>
              </a:lnSpc>
              <a:buFont typeface="Arial"/>
              <a:buChar char="•"/>
            </a:pPr>
            <a:r>
              <a:rPr lang="en-US" sz="2100">
                <a:solidFill>
                  <a:srgbClr val="15193E"/>
                </a:solidFill>
                <a:latin typeface="Codec Pro"/>
                <a:ea typeface="Codec Pro"/>
                <a:cs typeface="Codec Pro"/>
                <a:sym typeface="Codec Pro"/>
              </a:rPr>
              <a:t>GitHub</a:t>
            </a:r>
          </a:p>
          <a:p>
            <a:pPr algn="l">
              <a:lnSpc>
                <a:spcPts val="2520"/>
              </a:lnSpc>
            </a:pPr>
          </a:p>
          <a:p>
            <a:pPr algn="l">
              <a:lnSpc>
                <a:spcPts val="2520"/>
              </a:lnSpc>
            </a:pPr>
            <a:r>
              <a:rPr lang="en-US" sz="2100">
                <a:solidFill>
                  <a:srgbClr val="15193E"/>
                </a:solidFill>
                <a:latin typeface="Codec Pro"/>
                <a:ea typeface="Codec Pro"/>
                <a:cs typeface="Codec Pro"/>
                <a:sym typeface="Codec Pro"/>
              </a:rPr>
              <a:t>Si bien el marco ágil Scrum fue el principal enfoque utilizado para el desarrollo iterativo, también se incorporan prácticas tradicionales :</a:t>
            </a:r>
          </a:p>
          <a:p>
            <a:pPr algn="l">
              <a:lnSpc>
                <a:spcPts val="2520"/>
              </a:lnSpc>
            </a:pPr>
          </a:p>
          <a:p>
            <a:pPr algn="l" marL="453390" indent="-226695" lvl="1">
              <a:lnSpc>
                <a:spcPts val="2520"/>
              </a:lnSpc>
              <a:buFont typeface="Arial"/>
              <a:buChar char="•"/>
            </a:pPr>
            <a:r>
              <a:rPr lang="en-US" sz="2100">
                <a:solidFill>
                  <a:srgbClr val="15193E"/>
                </a:solidFill>
                <a:latin typeface="Codec Pro"/>
                <a:ea typeface="Codec Pro"/>
                <a:cs typeface="Codec Pro"/>
                <a:sym typeface="Codec Pro"/>
              </a:rPr>
              <a:t>Canvas</a:t>
            </a:r>
          </a:p>
          <a:p>
            <a:pPr algn="l" marL="453390" indent="-226695" lvl="1">
              <a:lnSpc>
                <a:spcPts val="2520"/>
              </a:lnSpc>
              <a:buFont typeface="Arial"/>
              <a:buChar char="•"/>
            </a:pPr>
            <a:r>
              <a:rPr lang="en-US" sz="2100">
                <a:solidFill>
                  <a:srgbClr val="15193E"/>
                </a:solidFill>
                <a:latin typeface="Codec Pro"/>
                <a:ea typeface="Codec Pro"/>
                <a:cs typeface="Codec Pro"/>
                <a:sym typeface="Codec Pro"/>
              </a:rPr>
              <a:t>Matriz RACI</a:t>
            </a:r>
          </a:p>
          <a:p>
            <a:pPr algn="l" marL="453390" indent="-226695" lvl="1">
              <a:lnSpc>
                <a:spcPts val="2520"/>
              </a:lnSpc>
              <a:buFont typeface="Arial"/>
              <a:buChar char="•"/>
            </a:pPr>
            <a:r>
              <a:rPr lang="en-US" sz="2100">
                <a:solidFill>
                  <a:srgbClr val="15193E"/>
                </a:solidFill>
                <a:latin typeface="Codec Pro"/>
                <a:ea typeface="Codec Pro"/>
                <a:cs typeface="Codec Pro"/>
                <a:sym typeface="Codec Pro"/>
              </a:rPr>
              <a:t>EDT</a:t>
            </a:r>
          </a:p>
          <a:p>
            <a:pPr algn="l">
              <a:lnSpc>
                <a:spcPts val="2520"/>
              </a:lnSpc>
            </a:pPr>
          </a:p>
          <a:p>
            <a:pPr algn="l">
              <a:lnSpc>
                <a:spcPts val="2520"/>
              </a:lnSpc>
            </a:pPr>
            <a:r>
              <a:rPr lang="en-US" sz="2100">
                <a:solidFill>
                  <a:srgbClr val="15193E"/>
                </a:solidFill>
                <a:latin typeface="Codec Pro"/>
                <a:ea typeface="Codec Pro"/>
                <a:cs typeface="Codec Pro"/>
                <a:sym typeface="Codec Pro"/>
              </a:rPr>
              <a:t>Para garantizar la calidad y la consistencia en todos los aspectos del proyecto, se siguieron los estándares ISO relevantes en términos de desarrollo de software, calidad y gestión de proyectos.</a:t>
            </a:r>
          </a:p>
          <a:p>
            <a:pPr algn="l">
              <a:lnSpc>
                <a:spcPts val="2520"/>
              </a:lnSpc>
            </a:pPr>
          </a:p>
        </p:txBody>
      </p:sp>
      <p:sp>
        <p:nvSpPr>
          <p:cNvPr name="Freeform 12" id="12"/>
          <p:cNvSpPr/>
          <p:nvPr/>
        </p:nvSpPr>
        <p:spPr>
          <a:xfrm flipH="false" flipV="false" rot="0">
            <a:off x="14444324" y="1400023"/>
            <a:ext cx="1267506" cy="1413135"/>
          </a:xfrm>
          <a:custGeom>
            <a:avLst/>
            <a:gdLst/>
            <a:ahLst/>
            <a:cxnLst/>
            <a:rect r="r" b="b" t="t" l="l"/>
            <a:pathLst>
              <a:path h="1413135" w="1267506">
                <a:moveTo>
                  <a:pt x="0" y="0"/>
                </a:moveTo>
                <a:lnTo>
                  <a:pt x="1267506" y="0"/>
                </a:lnTo>
                <a:lnTo>
                  <a:pt x="1267506" y="1413135"/>
                </a:lnTo>
                <a:lnTo>
                  <a:pt x="0" y="1413135"/>
                </a:lnTo>
                <a:lnTo>
                  <a:pt x="0" y="0"/>
                </a:lnTo>
                <a:close/>
              </a:path>
            </a:pathLst>
          </a:custGeom>
          <a:blipFill>
            <a:blip r:embed="rId7"/>
            <a:stretch>
              <a:fillRect l="0" t="0" r="0" b="0"/>
            </a:stretch>
          </a:blipFill>
        </p:spPr>
      </p:sp>
      <p:sp>
        <p:nvSpPr>
          <p:cNvPr name="TextBox 13" id="13"/>
          <p:cNvSpPr txBox="true"/>
          <p:nvPr/>
        </p:nvSpPr>
        <p:spPr>
          <a:xfrm rot="0">
            <a:off x="8021803" y="1444445"/>
            <a:ext cx="6069173" cy="925703"/>
          </a:xfrm>
          <a:prstGeom prst="rect">
            <a:avLst/>
          </a:prstGeom>
        </p:spPr>
        <p:txBody>
          <a:bodyPr anchor="t" rtlCol="false" tIns="0" lIns="0" bIns="0" rIns="0">
            <a:spAutoFit/>
          </a:bodyPr>
          <a:lstStyle/>
          <a:p>
            <a:pPr algn="l">
              <a:lnSpc>
                <a:spcPts val="6015"/>
              </a:lnSpc>
            </a:pPr>
            <a:r>
              <a:rPr lang="en-US" sz="6399" b="true">
                <a:solidFill>
                  <a:srgbClr val="15193E"/>
                </a:solidFill>
                <a:latin typeface="Codec Pro Ultra-Bold"/>
                <a:ea typeface="Codec Pro Ultra-Bold"/>
                <a:cs typeface="Codec Pro Ultra-Bold"/>
                <a:sym typeface="Codec Pro Ultra-Bold"/>
              </a:rPr>
              <a:t>METODOLOGÍA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4E5EC"/>
        </a:solidFill>
      </p:bgPr>
    </p:bg>
    <p:spTree>
      <p:nvGrpSpPr>
        <p:cNvPr id="1" name=""/>
        <p:cNvGrpSpPr/>
        <p:nvPr/>
      </p:nvGrpSpPr>
      <p:grpSpPr>
        <a:xfrm>
          <a:off x="0" y="0"/>
          <a:ext cx="0" cy="0"/>
          <a:chOff x="0" y="0"/>
          <a:chExt cx="0" cy="0"/>
        </a:xfrm>
      </p:grpSpPr>
      <p:sp>
        <p:nvSpPr>
          <p:cNvPr name="Freeform 2" id="2"/>
          <p:cNvSpPr/>
          <p:nvPr/>
        </p:nvSpPr>
        <p:spPr>
          <a:xfrm flipH="false" flipV="false" rot="0">
            <a:off x="-127795" y="-549566"/>
            <a:ext cx="2789693" cy="1658599"/>
          </a:xfrm>
          <a:custGeom>
            <a:avLst/>
            <a:gdLst/>
            <a:ahLst/>
            <a:cxnLst/>
            <a:rect r="r" b="b" t="t" l="l"/>
            <a:pathLst>
              <a:path h="1658599" w="2789693">
                <a:moveTo>
                  <a:pt x="0" y="0"/>
                </a:moveTo>
                <a:lnTo>
                  <a:pt x="2789693" y="0"/>
                </a:lnTo>
                <a:lnTo>
                  <a:pt x="2789693" y="1658599"/>
                </a:lnTo>
                <a:lnTo>
                  <a:pt x="0" y="1658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5626102" y="-549566"/>
            <a:ext cx="2789693" cy="1658599"/>
          </a:xfrm>
          <a:custGeom>
            <a:avLst/>
            <a:gdLst/>
            <a:ahLst/>
            <a:cxnLst/>
            <a:rect r="r" b="b" t="t" l="l"/>
            <a:pathLst>
              <a:path h="1658599" w="2789693">
                <a:moveTo>
                  <a:pt x="2789693" y="0"/>
                </a:moveTo>
                <a:lnTo>
                  <a:pt x="0" y="0"/>
                </a:lnTo>
                <a:lnTo>
                  <a:pt x="0" y="1658599"/>
                </a:lnTo>
                <a:lnTo>
                  <a:pt x="2789693" y="1658599"/>
                </a:lnTo>
                <a:lnTo>
                  <a:pt x="278969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60994" y="451930"/>
            <a:ext cx="2789693" cy="1658599"/>
          </a:xfrm>
          <a:custGeom>
            <a:avLst/>
            <a:gdLst/>
            <a:ahLst/>
            <a:cxnLst/>
            <a:rect r="r" b="b" t="t" l="l"/>
            <a:pathLst>
              <a:path h="1658599" w="2789693">
                <a:moveTo>
                  <a:pt x="0" y="0"/>
                </a:moveTo>
                <a:lnTo>
                  <a:pt x="2789692" y="0"/>
                </a:lnTo>
                <a:lnTo>
                  <a:pt x="2789692" y="1658600"/>
                </a:lnTo>
                <a:lnTo>
                  <a:pt x="0" y="1658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0">
            <a:off x="16559302" y="451930"/>
            <a:ext cx="2789693" cy="1658599"/>
          </a:xfrm>
          <a:custGeom>
            <a:avLst/>
            <a:gdLst/>
            <a:ahLst/>
            <a:cxnLst/>
            <a:rect r="r" b="b" t="t" l="l"/>
            <a:pathLst>
              <a:path h="1658599" w="2789693">
                <a:moveTo>
                  <a:pt x="2789692" y="0"/>
                </a:moveTo>
                <a:lnTo>
                  <a:pt x="0" y="0"/>
                </a:lnTo>
                <a:lnTo>
                  <a:pt x="0" y="1658600"/>
                </a:lnTo>
                <a:lnTo>
                  <a:pt x="2789692" y="1658600"/>
                </a:lnTo>
                <a:lnTo>
                  <a:pt x="278969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47471" y="-422617"/>
            <a:ext cx="2362646" cy="1404701"/>
          </a:xfrm>
          <a:custGeom>
            <a:avLst/>
            <a:gdLst/>
            <a:ahLst/>
            <a:cxnLst/>
            <a:rect r="r" b="b" t="t" l="l"/>
            <a:pathLst>
              <a:path h="1404701" w="2362646">
                <a:moveTo>
                  <a:pt x="0" y="0"/>
                </a:moveTo>
                <a:lnTo>
                  <a:pt x="2362646" y="0"/>
                </a:lnTo>
                <a:lnTo>
                  <a:pt x="2362646" y="1404701"/>
                </a:lnTo>
                <a:lnTo>
                  <a:pt x="0" y="14047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false" rot="0">
            <a:off x="16772825" y="-422617"/>
            <a:ext cx="2362646" cy="1404701"/>
          </a:xfrm>
          <a:custGeom>
            <a:avLst/>
            <a:gdLst/>
            <a:ahLst/>
            <a:cxnLst/>
            <a:rect r="r" b="b" t="t" l="l"/>
            <a:pathLst>
              <a:path h="1404701" w="2362646">
                <a:moveTo>
                  <a:pt x="2362646" y="0"/>
                </a:moveTo>
                <a:lnTo>
                  <a:pt x="0" y="0"/>
                </a:lnTo>
                <a:lnTo>
                  <a:pt x="0" y="1404701"/>
                </a:lnTo>
                <a:lnTo>
                  <a:pt x="2362646" y="1404701"/>
                </a:lnTo>
                <a:lnTo>
                  <a:pt x="23626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0" y="9416472"/>
            <a:ext cx="18288000" cy="870528"/>
          </a:xfrm>
          <a:custGeom>
            <a:avLst/>
            <a:gdLst/>
            <a:ahLst/>
            <a:cxnLst/>
            <a:rect r="r" b="b" t="t" l="l"/>
            <a:pathLst>
              <a:path h="870528" w="18288000">
                <a:moveTo>
                  <a:pt x="0" y="0"/>
                </a:moveTo>
                <a:lnTo>
                  <a:pt x="18288000" y="0"/>
                </a:lnTo>
                <a:lnTo>
                  <a:pt x="18288000" y="870528"/>
                </a:lnTo>
                <a:lnTo>
                  <a:pt x="0" y="870528"/>
                </a:lnTo>
                <a:lnTo>
                  <a:pt x="0" y="0"/>
                </a:lnTo>
                <a:close/>
              </a:path>
            </a:pathLst>
          </a:custGeom>
          <a:blipFill>
            <a:blip r:embed="rId4">
              <a:extLst>
                <a:ext uri="{96DAC541-7B7A-43D3-8B79-37D633B846F1}">
                  <asvg:svgBlip xmlns:asvg="http://schemas.microsoft.com/office/drawing/2016/SVG/main" r:embed="rId5"/>
                </a:ext>
              </a:extLst>
            </a:blip>
            <a:stretch>
              <a:fillRect l="0" t="-2000794" r="0" b="0"/>
            </a:stretch>
          </a:blipFill>
        </p:spPr>
      </p:sp>
      <p:sp>
        <p:nvSpPr>
          <p:cNvPr name="TextBox 9" id="9"/>
          <p:cNvSpPr txBox="true"/>
          <p:nvPr/>
        </p:nvSpPr>
        <p:spPr>
          <a:xfrm rot="0">
            <a:off x="1639547" y="1428159"/>
            <a:ext cx="6816548" cy="925703"/>
          </a:xfrm>
          <a:prstGeom prst="rect">
            <a:avLst/>
          </a:prstGeom>
        </p:spPr>
        <p:txBody>
          <a:bodyPr anchor="t" rtlCol="false" tIns="0" lIns="0" bIns="0" rIns="0">
            <a:spAutoFit/>
          </a:bodyPr>
          <a:lstStyle/>
          <a:p>
            <a:pPr algn="l">
              <a:lnSpc>
                <a:spcPts val="6015"/>
              </a:lnSpc>
            </a:pPr>
            <a:r>
              <a:rPr lang="en-US" sz="6399" b="true">
                <a:solidFill>
                  <a:srgbClr val="15193E"/>
                </a:solidFill>
                <a:latin typeface="Codec Pro Ultra-Bold"/>
                <a:ea typeface="Codec Pro Ultra-Bold"/>
                <a:cs typeface="Codec Pro Ultra-Bold"/>
                <a:sym typeface="Codec Pro Ultra-Bold"/>
              </a:rPr>
              <a:t>ROLES</a:t>
            </a:r>
          </a:p>
        </p:txBody>
      </p:sp>
      <p:sp>
        <p:nvSpPr>
          <p:cNvPr name="TextBox 10" id="10"/>
          <p:cNvSpPr txBox="true"/>
          <p:nvPr/>
        </p:nvSpPr>
        <p:spPr>
          <a:xfrm rot="0">
            <a:off x="1639547" y="2255139"/>
            <a:ext cx="5018096" cy="925703"/>
          </a:xfrm>
          <a:prstGeom prst="rect">
            <a:avLst/>
          </a:prstGeom>
        </p:spPr>
        <p:txBody>
          <a:bodyPr anchor="t" rtlCol="false" tIns="0" lIns="0" bIns="0" rIns="0">
            <a:spAutoFit/>
          </a:bodyPr>
          <a:lstStyle/>
          <a:p>
            <a:pPr algn="l">
              <a:lnSpc>
                <a:spcPts val="6015"/>
              </a:lnSpc>
            </a:pPr>
            <a:r>
              <a:rPr lang="en-US" sz="6399" b="true">
                <a:solidFill>
                  <a:srgbClr val="FFB02C"/>
                </a:solidFill>
                <a:latin typeface="Codec Pro Ultra-Bold"/>
                <a:ea typeface="Codec Pro Ultra-Bold"/>
                <a:cs typeface="Codec Pro Ultra-Bold"/>
                <a:sym typeface="Codec Pro Ultra-Bold"/>
              </a:rPr>
              <a:t>DEL EQUIPO</a:t>
            </a:r>
          </a:p>
        </p:txBody>
      </p:sp>
      <p:grpSp>
        <p:nvGrpSpPr>
          <p:cNvPr name="Group 11" id="11"/>
          <p:cNvGrpSpPr/>
          <p:nvPr/>
        </p:nvGrpSpPr>
        <p:grpSpPr>
          <a:xfrm rot="0">
            <a:off x="8910772" y="5362612"/>
            <a:ext cx="1698998" cy="169899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113919" y="0"/>
                  </a:moveTo>
                  <a:lnTo>
                    <a:pt x="698881" y="0"/>
                  </a:lnTo>
                  <a:cubicBezTo>
                    <a:pt x="729094" y="0"/>
                    <a:pt x="758070" y="12002"/>
                    <a:pt x="779434" y="33366"/>
                  </a:cubicBezTo>
                  <a:cubicBezTo>
                    <a:pt x="800798" y="54730"/>
                    <a:pt x="812800" y="83706"/>
                    <a:pt x="812800" y="113919"/>
                  </a:cubicBezTo>
                  <a:lnTo>
                    <a:pt x="812800" y="698881"/>
                  </a:lnTo>
                  <a:cubicBezTo>
                    <a:pt x="812800" y="729094"/>
                    <a:pt x="800798" y="758070"/>
                    <a:pt x="779434" y="779434"/>
                  </a:cubicBezTo>
                  <a:cubicBezTo>
                    <a:pt x="758070" y="800798"/>
                    <a:pt x="729094" y="812800"/>
                    <a:pt x="698881" y="812800"/>
                  </a:cubicBezTo>
                  <a:lnTo>
                    <a:pt x="113919" y="812800"/>
                  </a:lnTo>
                  <a:cubicBezTo>
                    <a:pt x="83706" y="812800"/>
                    <a:pt x="54730" y="800798"/>
                    <a:pt x="33366" y="779434"/>
                  </a:cubicBezTo>
                  <a:cubicBezTo>
                    <a:pt x="12002" y="758070"/>
                    <a:pt x="0" y="729094"/>
                    <a:pt x="0" y="698881"/>
                  </a:cubicBezTo>
                  <a:lnTo>
                    <a:pt x="0" y="113919"/>
                  </a:lnTo>
                  <a:cubicBezTo>
                    <a:pt x="0" y="83706"/>
                    <a:pt x="12002" y="54730"/>
                    <a:pt x="33366" y="33366"/>
                  </a:cubicBezTo>
                  <a:cubicBezTo>
                    <a:pt x="54730" y="12002"/>
                    <a:pt x="83706" y="0"/>
                    <a:pt x="113919" y="0"/>
                  </a:cubicBezTo>
                  <a:close/>
                </a:path>
              </a:pathLst>
            </a:custGeom>
            <a:solidFill>
              <a:srgbClr val="B27943"/>
            </a:solidFill>
          </p:spPr>
        </p:sp>
        <p:sp>
          <p:nvSpPr>
            <p:cNvPr name="TextBox 13" id="13"/>
            <p:cNvSpPr txBox="true"/>
            <p:nvPr/>
          </p:nvSpPr>
          <p:spPr>
            <a:xfrm>
              <a:off x="0" y="0"/>
              <a:ext cx="812800" cy="812800"/>
            </a:xfrm>
            <a:prstGeom prst="rect">
              <a:avLst/>
            </a:prstGeom>
          </p:spPr>
          <p:txBody>
            <a:bodyPr anchor="ctr" rtlCol="false" tIns="50800" lIns="50800" bIns="50800" rIns="50800"/>
            <a:lstStyle/>
            <a:p>
              <a:pPr algn="ctr">
                <a:lnSpc>
                  <a:spcPts val="1383"/>
                </a:lnSpc>
              </a:pPr>
            </a:p>
          </p:txBody>
        </p:sp>
      </p:grpSp>
      <p:grpSp>
        <p:nvGrpSpPr>
          <p:cNvPr name="Group 14" id="14"/>
          <p:cNvGrpSpPr/>
          <p:nvPr/>
        </p:nvGrpSpPr>
        <p:grpSpPr>
          <a:xfrm rot="0">
            <a:off x="8891914" y="3125638"/>
            <a:ext cx="1717856" cy="171785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112668" y="0"/>
                  </a:moveTo>
                  <a:lnTo>
                    <a:pt x="700132" y="0"/>
                  </a:lnTo>
                  <a:cubicBezTo>
                    <a:pt x="730013" y="0"/>
                    <a:pt x="758671" y="11870"/>
                    <a:pt x="779800" y="33000"/>
                  </a:cubicBezTo>
                  <a:cubicBezTo>
                    <a:pt x="800930" y="54129"/>
                    <a:pt x="812800" y="82787"/>
                    <a:pt x="812800" y="112668"/>
                  </a:cubicBezTo>
                  <a:lnTo>
                    <a:pt x="812800" y="700132"/>
                  </a:lnTo>
                  <a:cubicBezTo>
                    <a:pt x="812800" y="730013"/>
                    <a:pt x="800930" y="758671"/>
                    <a:pt x="779800" y="779800"/>
                  </a:cubicBezTo>
                  <a:cubicBezTo>
                    <a:pt x="758671" y="800930"/>
                    <a:pt x="730013" y="812800"/>
                    <a:pt x="700132" y="812800"/>
                  </a:cubicBezTo>
                  <a:lnTo>
                    <a:pt x="112668" y="812800"/>
                  </a:lnTo>
                  <a:cubicBezTo>
                    <a:pt x="82787" y="812800"/>
                    <a:pt x="54129" y="800930"/>
                    <a:pt x="33000" y="779800"/>
                  </a:cubicBezTo>
                  <a:cubicBezTo>
                    <a:pt x="11870" y="758671"/>
                    <a:pt x="0" y="730013"/>
                    <a:pt x="0" y="700132"/>
                  </a:cubicBezTo>
                  <a:lnTo>
                    <a:pt x="0" y="112668"/>
                  </a:lnTo>
                  <a:cubicBezTo>
                    <a:pt x="0" y="82787"/>
                    <a:pt x="11870" y="54129"/>
                    <a:pt x="33000" y="33000"/>
                  </a:cubicBezTo>
                  <a:cubicBezTo>
                    <a:pt x="54129" y="11870"/>
                    <a:pt x="82787" y="0"/>
                    <a:pt x="112668" y="0"/>
                  </a:cubicBezTo>
                  <a:close/>
                </a:path>
              </a:pathLst>
            </a:custGeom>
            <a:solidFill>
              <a:srgbClr val="B27943"/>
            </a:solidFill>
          </p:spPr>
        </p:sp>
        <p:sp>
          <p:nvSpPr>
            <p:cNvPr name="TextBox 16" id="16"/>
            <p:cNvSpPr txBox="true"/>
            <p:nvPr/>
          </p:nvSpPr>
          <p:spPr>
            <a:xfrm>
              <a:off x="0" y="0"/>
              <a:ext cx="812800" cy="812800"/>
            </a:xfrm>
            <a:prstGeom prst="rect">
              <a:avLst/>
            </a:prstGeom>
          </p:spPr>
          <p:txBody>
            <a:bodyPr anchor="ctr" rtlCol="false" tIns="50800" lIns="50800" bIns="50800" rIns="50800"/>
            <a:lstStyle/>
            <a:p>
              <a:pPr algn="ctr">
                <a:lnSpc>
                  <a:spcPts val="1383"/>
                </a:lnSpc>
              </a:pPr>
            </a:p>
          </p:txBody>
        </p:sp>
      </p:grpSp>
      <p:grpSp>
        <p:nvGrpSpPr>
          <p:cNvPr name="Group 17" id="17"/>
          <p:cNvGrpSpPr/>
          <p:nvPr/>
        </p:nvGrpSpPr>
        <p:grpSpPr>
          <a:xfrm rot="0">
            <a:off x="8980394" y="5432233"/>
            <a:ext cx="1559755" cy="1559755"/>
            <a:chOff x="0" y="0"/>
            <a:chExt cx="6350000" cy="6350000"/>
          </a:xfrm>
        </p:grpSpPr>
        <p:sp>
          <p:nvSpPr>
            <p:cNvPr name="Freeform 18" id="18"/>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6"/>
              <a:stretch>
                <a:fillRect l="-4381" t="0" r="-4381" b="0"/>
              </a:stretch>
            </a:blipFill>
          </p:spPr>
        </p:sp>
      </p:grpSp>
      <p:grpSp>
        <p:nvGrpSpPr>
          <p:cNvPr name="Group 19" id="19"/>
          <p:cNvGrpSpPr/>
          <p:nvPr/>
        </p:nvGrpSpPr>
        <p:grpSpPr>
          <a:xfrm rot="0">
            <a:off x="8962308" y="3196032"/>
            <a:ext cx="1577068" cy="1577068"/>
            <a:chOff x="0" y="0"/>
            <a:chExt cx="6350000" cy="6350000"/>
          </a:xfrm>
        </p:grpSpPr>
        <p:sp>
          <p:nvSpPr>
            <p:cNvPr name="Freeform 20" id="20"/>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solidFill>
              <a:srgbClr val="000000">
                <a:alpha val="0"/>
              </a:srgbClr>
            </a:solidFill>
            <a:ln w="12700">
              <a:solidFill>
                <a:srgbClr val="000000"/>
              </a:solidFill>
            </a:ln>
          </p:spPr>
        </p:sp>
      </p:grpSp>
      <p:sp>
        <p:nvSpPr>
          <p:cNvPr name="TextBox 21" id="21"/>
          <p:cNvSpPr txBox="true"/>
          <p:nvPr/>
        </p:nvSpPr>
        <p:spPr>
          <a:xfrm rot="0">
            <a:off x="5981997" y="5479858"/>
            <a:ext cx="2928775" cy="1233389"/>
          </a:xfrm>
          <a:prstGeom prst="rect">
            <a:avLst/>
          </a:prstGeom>
        </p:spPr>
        <p:txBody>
          <a:bodyPr anchor="t" rtlCol="false" tIns="0" lIns="0" bIns="0" rIns="0">
            <a:spAutoFit/>
          </a:bodyPr>
          <a:lstStyle/>
          <a:p>
            <a:pPr algn="l">
              <a:lnSpc>
                <a:spcPts val="4470"/>
              </a:lnSpc>
            </a:pPr>
            <a:r>
              <a:rPr lang="en-US" sz="4755" b="true">
                <a:solidFill>
                  <a:srgbClr val="15193E"/>
                </a:solidFill>
                <a:latin typeface="Codec Pro Bold"/>
                <a:ea typeface="Codec Pro Bold"/>
                <a:cs typeface="Codec Pro Bold"/>
                <a:sym typeface="Codec Pro Bold"/>
              </a:rPr>
              <a:t>Fabián González</a:t>
            </a:r>
          </a:p>
        </p:txBody>
      </p:sp>
      <p:sp>
        <p:nvSpPr>
          <p:cNvPr name="TextBox 22" id="22"/>
          <p:cNvSpPr txBox="true"/>
          <p:nvPr/>
        </p:nvSpPr>
        <p:spPr>
          <a:xfrm rot="0">
            <a:off x="10724062" y="7697096"/>
            <a:ext cx="2845994" cy="1233389"/>
          </a:xfrm>
          <a:prstGeom prst="rect">
            <a:avLst/>
          </a:prstGeom>
        </p:spPr>
        <p:txBody>
          <a:bodyPr anchor="t" rtlCol="false" tIns="0" lIns="0" bIns="0" rIns="0">
            <a:spAutoFit/>
          </a:bodyPr>
          <a:lstStyle/>
          <a:p>
            <a:pPr algn="l">
              <a:lnSpc>
                <a:spcPts val="4470"/>
              </a:lnSpc>
            </a:pPr>
            <a:r>
              <a:rPr lang="en-US" sz="4755" b="true">
                <a:solidFill>
                  <a:srgbClr val="15193E"/>
                </a:solidFill>
                <a:latin typeface="Codec Pro Bold"/>
                <a:ea typeface="Codec Pro Bold"/>
                <a:cs typeface="Codec Pro Bold"/>
                <a:sym typeface="Codec Pro Bold"/>
              </a:rPr>
              <a:t>Bastián</a:t>
            </a:r>
          </a:p>
          <a:p>
            <a:pPr algn="l">
              <a:lnSpc>
                <a:spcPts val="4470"/>
              </a:lnSpc>
            </a:pPr>
            <a:r>
              <a:rPr lang="en-US" sz="4755" b="true">
                <a:solidFill>
                  <a:srgbClr val="15193E"/>
                </a:solidFill>
                <a:latin typeface="Codec Pro Bold"/>
                <a:ea typeface="Codec Pro Bold"/>
                <a:cs typeface="Codec Pro Bold"/>
                <a:sym typeface="Codec Pro Bold"/>
              </a:rPr>
              <a:t>Venegas</a:t>
            </a:r>
          </a:p>
        </p:txBody>
      </p:sp>
      <p:grpSp>
        <p:nvGrpSpPr>
          <p:cNvPr name="Group 23" id="23"/>
          <p:cNvGrpSpPr/>
          <p:nvPr/>
        </p:nvGrpSpPr>
        <p:grpSpPr>
          <a:xfrm rot="0">
            <a:off x="8962308" y="3196032"/>
            <a:ext cx="1577068" cy="1577068"/>
            <a:chOff x="0" y="0"/>
            <a:chExt cx="6350000" cy="6350000"/>
          </a:xfrm>
        </p:grpSpPr>
        <p:sp>
          <p:nvSpPr>
            <p:cNvPr name="Freeform 24" id="24"/>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6"/>
              <a:stretch>
                <a:fillRect l="-4381" t="0" r="-4381" b="0"/>
              </a:stretch>
            </a:blipFill>
          </p:spPr>
        </p:sp>
      </p:grpSp>
      <p:grpSp>
        <p:nvGrpSpPr>
          <p:cNvPr name="Group 25" id="25"/>
          <p:cNvGrpSpPr/>
          <p:nvPr/>
        </p:nvGrpSpPr>
        <p:grpSpPr>
          <a:xfrm rot="0">
            <a:off x="8891914" y="7580728"/>
            <a:ext cx="1677572" cy="1677572"/>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115374" y="0"/>
                  </a:moveTo>
                  <a:lnTo>
                    <a:pt x="697426" y="0"/>
                  </a:lnTo>
                  <a:cubicBezTo>
                    <a:pt x="761145" y="0"/>
                    <a:pt x="812800" y="51655"/>
                    <a:pt x="812800" y="115374"/>
                  </a:cubicBezTo>
                  <a:lnTo>
                    <a:pt x="812800" y="697426"/>
                  </a:lnTo>
                  <a:cubicBezTo>
                    <a:pt x="812800" y="761145"/>
                    <a:pt x="761145" y="812800"/>
                    <a:pt x="697426" y="812800"/>
                  </a:cubicBezTo>
                  <a:lnTo>
                    <a:pt x="115374" y="812800"/>
                  </a:lnTo>
                  <a:cubicBezTo>
                    <a:pt x="51655" y="812800"/>
                    <a:pt x="0" y="761145"/>
                    <a:pt x="0" y="697426"/>
                  </a:cubicBezTo>
                  <a:lnTo>
                    <a:pt x="0" y="115374"/>
                  </a:lnTo>
                  <a:cubicBezTo>
                    <a:pt x="0" y="51655"/>
                    <a:pt x="51655" y="0"/>
                    <a:pt x="115374" y="0"/>
                  </a:cubicBezTo>
                  <a:close/>
                </a:path>
              </a:pathLst>
            </a:custGeom>
            <a:solidFill>
              <a:srgbClr val="B27943"/>
            </a:solidFill>
          </p:spPr>
        </p:sp>
        <p:sp>
          <p:nvSpPr>
            <p:cNvPr name="TextBox 27" id="27"/>
            <p:cNvSpPr txBox="true"/>
            <p:nvPr/>
          </p:nvSpPr>
          <p:spPr>
            <a:xfrm>
              <a:off x="0" y="0"/>
              <a:ext cx="812800" cy="812800"/>
            </a:xfrm>
            <a:prstGeom prst="rect">
              <a:avLst/>
            </a:prstGeom>
          </p:spPr>
          <p:txBody>
            <a:bodyPr anchor="ctr" rtlCol="false" tIns="50800" lIns="50800" bIns="50800" rIns="50800"/>
            <a:lstStyle/>
            <a:p>
              <a:pPr algn="ctr">
                <a:lnSpc>
                  <a:spcPts val="1383"/>
                </a:lnSpc>
              </a:pPr>
            </a:p>
          </p:txBody>
        </p:sp>
      </p:grpSp>
      <p:grpSp>
        <p:nvGrpSpPr>
          <p:cNvPr name="Group 28" id="28"/>
          <p:cNvGrpSpPr/>
          <p:nvPr/>
        </p:nvGrpSpPr>
        <p:grpSpPr>
          <a:xfrm rot="0">
            <a:off x="8960657" y="7649471"/>
            <a:ext cx="1540085" cy="1540085"/>
            <a:chOff x="0" y="0"/>
            <a:chExt cx="6350000" cy="6350000"/>
          </a:xfrm>
        </p:grpSpPr>
        <p:sp>
          <p:nvSpPr>
            <p:cNvPr name="Freeform 29" id="29"/>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6"/>
              <a:stretch>
                <a:fillRect l="-4381" t="0" r="-4381" b="0"/>
              </a:stretch>
            </a:blipFill>
          </p:spPr>
        </p:sp>
      </p:grpSp>
      <p:sp>
        <p:nvSpPr>
          <p:cNvPr name="TextBox 30" id="30"/>
          <p:cNvSpPr txBox="true"/>
          <p:nvPr/>
        </p:nvSpPr>
        <p:spPr>
          <a:xfrm rot="0">
            <a:off x="10855893" y="3391684"/>
            <a:ext cx="3430599" cy="1233389"/>
          </a:xfrm>
          <a:prstGeom prst="rect">
            <a:avLst/>
          </a:prstGeom>
        </p:spPr>
        <p:txBody>
          <a:bodyPr anchor="t" rtlCol="false" tIns="0" lIns="0" bIns="0" rIns="0">
            <a:spAutoFit/>
          </a:bodyPr>
          <a:lstStyle/>
          <a:p>
            <a:pPr algn="l">
              <a:lnSpc>
                <a:spcPts val="4470"/>
              </a:lnSpc>
            </a:pPr>
            <a:r>
              <a:rPr lang="en-US" sz="4755" b="true">
                <a:solidFill>
                  <a:srgbClr val="15193E"/>
                </a:solidFill>
                <a:latin typeface="Codec Pro Bold"/>
                <a:ea typeface="Codec Pro Bold"/>
                <a:cs typeface="Codec Pro Bold"/>
                <a:sym typeface="Codec Pro Bold"/>
              </a:rPr>
              <a:t>CHRISTIAN  LAZCANO </a:t>
            </a:r>
          </a:p>
        </p:txBody>
      </p:sp>
      <p:grpSp>
        <p:nvGrpSpPr>
          <p:cNvPr name="Group 31" id="31"/>
          <p:cNvGrpSpPr/>
          <p:nvPr/>
        </p:nvGrpSpPr>
        <p:grpSpPr>
          <a:xfrm rot="0">
            <a:off x="10855893" y="4612324"/>
            <a:ext cx="2736468" cy="321551"/>
            <a:chOff x="0" y="0"/>
            <a:chExt cx="1092866" cy="128418"/>
          </a:xfrm>
        </p:grpSpPr>
        <p:sp>
          <p:nvSpPr>
            <p:cNvPr name="Freeform 32" id="32"/>
            <p:cNvSpPr/>
            <p:nvPr/>
          </p:nvSpPr>
          <p:spPr>
            <a:xfrm flipH="false" flipV="false" rot="0">
              <a:off x="0" y="0"/>
              <a:ext cx="1092866" cy="128418"/>
            </a:xfrm>
            <a:custGeom>
              <a:avLst/>
              <a:gdLst/>
              <a:ahLst/>
              <a:cxnLst/>
              <a:rect r="r" b="b" t="t" l="l"/>
              <a:pathLst>
                <a:path h="128418" w="1092866">
                  <a:moveTo>
                    <a:pt x="50925" y="0"/>
                  </a:moveTo>
                  <a:lnTo>
                    <a:pt x="1041941" y="0"/>
                  </a:lnTo>
                  <a:cubicBezTo>
                    <a:pt x="1070066" y="0"/>
                    <a:pt x="1092866" y="22800"/>
                    <a:pt x="1092866" y="50925"/>
                  </a:cubicBezTo>
                  <a:lnTo>
                    <a:pt x="1092866" y="77493"/>
                  </a:lnTo>
                  <a:cubicBezTo>
                    <a:pt x="1092866" y="105618"/>
                    <a:pt x="1070066" y="128418"/>
                    <a:pt x="1041941" y="128418"/>
                  </a:cubicBezTo>
                  <a:lnTo>
                    <a:pt x="50925" y="128418"/>
                  </a:lnTo>
                  <a:cubicBezTo>
                    <a:pt x="37419" y="128418"/>
                    <a:pt x="24466" y="123053"/>
                    <a:pt x="14916" y="113502"/>
                  </a:cubicBezTo>
                  <a:cubicBezTo>
                    <a:pt x="5365" y="103952"/>
                    <a:pt x="0" y="90999"/>
                    <a:pt x="0" y="77493"/>
                  </a:cubicBezTo>
                  <a:lnTo>
                    <a:pt x="0" y="50925"/>
                  </a:lnTo>
                  <a:cubicBezTo>
                    <a:pt x="0" y="37419"/>
                    <a:pt x="5365" y="24466"/>
                    <a:pt x="14916" y="14916"/>
                  </a:cubicBezTo>
                  <a:cubicBezTo>
                    <a:pt x="24466" y="5365"/>
                    <a:pt x="37419" y="0"/>
                    <a:pt x="50925" y="0"/>
                  </a:cubicBezTo>
                  <a:close/>
                </a:path>
              </a:pathLst>
            </a:custGeom>
            <a:solidFill>
              <a:srgbClr val="FFB02C"/>
            </a:solidFill>
            <a:ln cap="sq">
              <a:noFill/>
              <a:prstDash val="solid"/>
              <a:miter/>
            </a:ln>
          </p:spPr>
        </p:sp>
        <p:sp>
          <p:nvSpPr>
            <p:cNvPr name="TextBox 33" id="33"/>
            <p:cNvSpPr txBox="true"/>
            <p:nvPr/>
          </p:nvSpPr>
          <p:spPr>
            <a:xfrm>
              <a:off x="0" y="-9525"/>
              <a:ext cx="1092866" cy="137943"/>
            </a:xfrm>
            <a:prstGeom prst="rect">
              <a:avLst/>
            </a:prstGeom>
          </p:spPr>
          <p:txBody>
            <a:bodyPr anchor="ctr" rtlCol="false" tIns="31918" lIns="31918" bIns="31918" rIns="31918"/>
            <a:lstStyle/>
            <a:p>
              <a:pPr algn="ctr">
                <a:lnSpc>
                  <a:spcPts val="1381"/>
                </a:lnSpc>
              </a:pPr>
            </a:p>
          </p:txBody>
        </p:sp>
      </p:grpSp>
      <p:sp>
        <p:nvSpPr>
          <p:cNvPr name="TextBox 34" id="34"/>
          <p:cNvSpPr txBox="true"/>
          <p:nvPr/>
        </p:nvSpPr>
        <p:spPr>
          <a:xfrm rot="0">
            <a:off x="10963066" y="4706882"/>
            <a:ext cx="2318405" cy="172516"/>
          </a:xfrm>
          <a:prstGeom prst="rect">
            <a:avLst/>
          </a:prstGeom>
        </p:spPr>
        <p:txBody>
          <a:bodyPr anchor="t" rtlCol="false" tIns="0" lIns="0" bIns="0" rIns="0">
            <a:spAutoFit/>
          </a:bodyPr>
          <a:lstStyle/>
          <a:p>
            <a:pPr algn="l">
              <a:lnSpc>
                <a:spcPts val="1122"/>
              </a:lnSpc>
            </a:pPr>
            <a:r>
              <a:rPr lang="en-US" b="true" sz="1194" spc="33">
                <a:solidFill>
                  <a:srgbClr val="15193E"/>
                </a:solidFill>
                <a:latin typeface="Codec Pro Bold"/>
                <a:ea typeface="Codec Pro Bold"/>
                <a:cs typeface="Codec Pro Bold"/>
                <a:sym typeface="Codec Pro Bold"/>
              </a:rPr>
              <a:t>TEAM PRODUCT OWNER</a:t>
            </a:r>
          </a:p>
        </p:txBody>
      </p:sp>
      <p:grpSp>
        <p:nvGrpSpPr>
          <p:cNvPr name="Group 35" id="35"/>
          <p:cNvGrpSpPr/>
          <p:nvPr/>
        </p:nvGrpSpPr>
        <p:grpSpPr>
          <a:xfrm rot="0">
            <a:off x="10679480" y="8868006"/>
            <a:ext cx="2890576" cy="340791"/>
            <a:chOff x="0" y="0"/>
            <a:chExt cx="1154412" cy="136102"/>
          </a:xfrm>
        </p:grpSpPr>
        <p:sp>
          <p:nvSpPr>
            <p:cNvPr name="Freeform 36" id="36"/>
            <p:cNvSpPr/>
            <p:nvPr/>
          </p:nvSpPr>
          <p:spPr>
            <a:xfrm flipH="false" flipV="false" rot="0">
              <a:off x="0" y="0"/>
              <a:ext cx="1154412" cy="136102"/>
            </a:xfrm>
            <a:custGeom>
              <a:avLst/>
              <a:gdLst/>
              <a:ahLst/>
              <a:cxnLst/>
              <a:rect r="r" b="b" t="t" l="l"/>
              <a:pathLst>
                <a:path h="136102" w="1154412">
                  <a:moveTo>
                    <a:pt x="48210" y="0"/>
                  </a:moveTo>
                  <a:lnTo>
                    <a:pt x="1106202" y="0"/>
                  </a:lnTo>
                  <a:cubicBezTo>
                    <a:pt x="1132827" y="0"/>
                    <a:pt x="1154412" y="21584"/>
                    <a:pt x="1154412" y="48210"/>
                  </a:cubicBezTo>
                  <a:lnTo>
                    <a:pt x="1154412" y="87892"/>
                  </a:lnTo>
                  <a:cubicBezTo>
                    <a:pt x="1154412" y="114518"/>
                    <a:pt x="1132827" y="136102"/>
                    <a:pt x="1106202" y="136102"/>
                  </a:cubicBezTo>
                  <a:lnTo>
                    <a:pt x="48210" y="136102"/>
                  </a:lnTo>
                  <a:cubicBezTo>
                    <a:pt x="21584" y="136102"/>
                    <a:pt x="0" y="114518"/>
                    <a:pt x="0" y="87892"/>
                  </a:cubicBezTo>
                  <a:lnTo>
                    <a:pt x="0" y="48210"/>
                  </a:lnTo>
                  <a:cubicBezTo>
                    <a:pt x="0" y="21584"/>
                    <a:pt x="21584" y="0"/>
                    <a:pt x="48210" y="0"/>
                  </a:cubicBezTo>
                  <a:close/>
                </a:path>
              </a:pathLst>
            </a:custGeom>
            <a:solidFill>
              <a:srgbClr val="FFB02C"/>
            </a:solidFill>
            <a:ln cap="sq">
              <a:noFill/>
              <a:prstDash val="solid"/>
              <a:miter/>
            </a:ln>
          </p:spPr>
        </p:sp>
        <p:sp>
          <p:nvSpPr>
            <p:cNvPr name="TextBox 37" id="37"/>
            <p:cNvSpPr txBox="true"/>
            <p:nvPr/>
          </p:nvSpPr>
          <p:spPr>
            <a:xfrm>
              <a:off x="0" y="-9525"/>
              <a:ext cx="1154412" cy="145627"/>
            </a:xfrm>
            <a:prstGeom prst="rect">
              <a:avLst/>
            </a:prstGeom>
          </p:spPr>
          <p:txBody>
            <a:bodyPr anchor="ctr" rtlCol="false" tIns="31918" lIns="31918" bIns="31918" rIns="31918"/>
            <a:lstStyle/>
            <a:p>
              <a:pPr algn="ctr">
                <a:lnSpc>
                  <a:spcPts val="1381"/>
                </a:lnSpc>
              </a:pPr>
            </a:p>
          </p:txBody>
        </p:sp>
      </p:grpSp>
      <p:sp>
        <p:nvSpPr>
          <p:cNvPr name="TextBox 38" id="38"/>
          <p:cNvSpPr txBox="true"/>
          <p:nvPr/>
        </p:nvSpPr>
        <p:spPr>
          <a:xfrm rot="0">
            <a:off x="10786653" y="8962563"/>
            <a:ext cx="2805708" cy="172516"/>
          </a:xfrm>
          <a:prstGeom prst="rect">
            <a:avLst/>
          </a:prstGeom>
        </p:spPr>
        <p:txBody>
          <a:bodyPr anchor="t" rtlCol="false" tIns="0" lIns="0" bIns="0" rIns="0">
            <a:spAutoFit/>
          </a:bodyPr>
          <a:lstStyle/>
          <a:p>
            <a:pPr algn="l">
              <a:lnSpc>
                <a:spcPts val="1122"/>
              </a:lnSpc>
            </a:pPr>
            <a:r>
              <a:rPr lang="en-US" b="true" sz="1194" spc="33">
                <a:solidFill>
                  <a:srgbClr val="15193E"/>
                </a:solidFill>
                <a:latin typeface="Codec Pro Bold"/>
                <a:ea typeface="Codec Pro Bold"/>
                <a:cs typeface="Codec Pro Bold"/>
                <a:sym typeface="Codec Pro Bold"/>
              </a:rPr>
              <a:t>DEVELOPER / BACKEND FRONTEND</a:t>
            </a:r>
          </a:p>
        </p:txBody>
      </p:sp>
      <p:grpSp>
        <p:nvGrpSpPr>
          <p:cNvPr name="Group 39" id="39"/>
          <p:cNvGrpSpPr/>
          <p:nvPr/>
        </p:nvGrpSpPr>
        <p:grpSpPr>
          <a:xfrm rot="0">
            <a:off x="5973303" y="6670437"/>
            <a:ext cx="2736468" cy="321551"/>
            <a:chOff x="0" y="0"/>
            <a:chExt cx="1092866" cy="128418"/>
          </a:xfrm>
        </p:grpSpPr>
        <p:sp>
          <p:nvSpPr>
            <p:cNvPr name="Freeform 40" id="40"/>
            <p:cNvSpPr/>
            <p:nvPr/>
          </p:nvSpPr>
          <p:spPr>
            <a:xfrm flipH="false" flipV="false" rot="0">
              <a:off x="0" y="0"/>
              <a:ext cx="1092866" cy="128418"/>
            </a:xfrm>
            <a:custGeom>
              <a:avLst/>
              <a:gdLst/>
              <a:ahLst/>
              <a:cxnLst/>
              <a:rect r="r" b="b" t="t" l="l"/>
              <a:pathLst>
                <a:path h="128418" w="1092866">
                  <a:moveTo>
                    <a:pt x="50925" y="0"/>
                  </a:moveTo>
                  <a:lnTo>
                    <a:pt x="1041941" y="0"/>
                  </a:lnTo>
                  <a:cubicBezTo>
                    <a:pt x="1070066" y="0"/>
                    <a:pt x="1092866" y="22800"/>
                    <a:pt x="1092866" y="50925"/>
                  </a:cubicBezTo>
                  <a:lnTo>
                    <a:pt x="1092866" y="77493"/>
                  </a:lnTo>
                  <a:cubicBezTo>
                    <a:pt x="1092866" y="105618"/>
                    <a:pt x="1070066" y="128418"/>
                    <a:pt x="1041941" y="128418"/>
                  </a:cubicBezTo>
                  <a:lnTo>
                    <a:pt x="50925" y="128418"/>
                  </a:lnTo>
                  <a:cubicBezTo>
                    <a:pt x="37419" y="128418"/>
                    <a:pt x="24466" y="123053"/>
                    <a:pt x="14916" y="113502"/>
                  </a:cubicBezTo>
                  <a:cubicBezTo>
                    <a:pt x="5365" y="103952"/>
                    <a:pt x="0" y="90999"/>
                    <a:pt x="0" y="77493"/>
                  </a:cubicBezTo>
                  <a:lnTo>
                    <a:pt x="0" y="50925"/>
                  </a:lnTo>
                  <a:cubicBezTo>
                    <a:pt x="0" y="37419"/>
                    <a:pt x="5365" y="24466"/>
                    <a:pt x="14916" y="14916"/>
                  </a:cubicBezTo>
                  <a:cubicBezTo>
                    <a:pt x="24466" y="5365"/>
                    <a:pt x="37419" y="0"/>
                    <a:pt x="50925" y="0"/>
                  </a:cubicBezTo>
                  <a:close/>
                </a:path>
              </a:pathLst>
            </a:custGeom>
            <a:solidFill>
              <a:srgbClr val="FFB02C"/>
            </a:solidFill>
            <a:ln cap="sq">
              <a:noFill/>
              <a:prstDash val="solid"/>
              <a:miter/>
            </a:ln>
          </p:spPr>
        </p:sp>
        <p:sp>
          <p:nvSpPr>
            <p:cNvPr name="TextBox 41" id="41"/>
            <p:cNvSpPr txBox="true"/>
            <p:nvPr/>
          </p:nvSpPr>
          <p:spPr>
            <a:xfrm>
              <a:off x="0" y="-9525"/>
              <a:ext cx="1092866" cy="137943"/>
            </a:xfrm>
            <a:prstGeom prst="rect">
              <a:avLst/>
            </a:prstGeom>
          </p:spPr>
          <p:txBody>
            <a:bodyPr anchor="ctr" rtlCol="false" tIns="31918" lIns="31918" bIns="31918" rIns="31918"/>
            <a:lstStyle/>
            <a:p>
              <a:pPr algn="ctr">
                <a:lnSpc>
                  <a:spcPts val="1381"/>
                </a:lnSpc>
              </a:pPr>
            </a:p>
          </p:txBody>
        </p:sp>
      </p:grpSp>
      <p:sp>
        <p:nvSpPr>
          <p:cNvPr name="TextBox 42" id="42"/>
          <p:cNvSpPr txBox="true"/>
          <p:nvPr/>
        </p:nvSpPr>
        <p:spPr>
          <a:xfrm rot="0">
            <a:off x="6080476" y="6764995"/>
            <a:ext cx="2318405" cy="172516"/>
          </a:xfrm>
          <a:prstGeom prst="rect">
            <a:avLst/>
          </a:prstGeom>
        </p:spPr>
        <p:txBody>
          <a:bodyPr anchor="t" rtlCol="false" tIns="0" lIns="0" bIns="0" rIns="0">
            <a:spAutoFit/>
          </a:bodyPr>
          <a:lstStyle/>
          <a:p>
            <a:pPr algn="l">
              <a:lnSpc>
                <a:spcPts val="1122"/>
              </a:lnSpc>
            </a:pPr>
            <a:r>
              <a:rPr lang="en-US" b="true" sz="1194" spc="33">
                <a:solidFill>
                  <a:srgbClr val="15193E"/>
                </a:solidFill>
                <a:latin typeface="Codec Pro Bold"/>
                <a:ea typeface="Codec Pro Bold"/>
                <a:cs typeface="Codec Pro Bold"/>
                <a:sym typeface="Codec Pro Bold"/>
              </a:rPr>
              <a:t>SCRUM MASTER / QA</a:t>
            </a:r>
          </a:p>
        </p:txBody>
      </p:sp>
      <p:sp>
        <p:nvSpPr>
          <p:cNvPr name="AutoShape 43" id="43"/>
          <p:cNvSpPr/>
          <p:nvPr/>
        </p:nvSpPr>
        <p:spPr>
          <a:xfrm>
            <a:off x="9750842" y="4843494"/>
            <a:ext cx="9429" cy="519118"/>
          </a:xfrm>
          <a:prstGeom prst="line">
            <a:avLst/>
          </a:prstGeom>
          <a:ln cap="flat" w="28575">
            <a:solidFill>
              <a:srgbClr val="000000"/>
            </a:solidFill>
            <a:prstDash val="solid"/>
            <a:headEnd type="none" len="sm" w="sm"/>
            <a:tailEnd type="arrow" len="sm" w="med"/>
          </a:ln>
        </p:spPr>
      </p:sp>
      <p:sp>
        <p:nvSpPr>
          <p:cNvPr name="AutoShape 44" id="44"/>
          <p:cNvSpPr/>
          <p:nvPr/>
        </p:nvSpPr>
        <p:spPr>
          <a:xfrm flipH="true">
            <a:off x="9730700" y="7061610"/>
            <a:ext cx="29571" cy="519118"/>
          </a:xfrm>
          <a:prstGeom prst="line">
            <a:avLst/>
          </a:prstGeom>
          <a:ln cap="flat" w="28575">
            <a:solidFill>
              <a:srgbClr val="000000"/>
            </a:solidFill>
            <a:prstDash val="solid"/>
            <a:headEnd type="none" len="sm" w="sm"/>
            <a:tailEnd type="arrow" len="sm" w="med"/>
          </a:ln>
        </p:spPr>
      </p:sp>
      <p:sp>
        <p:nvSpPr>
          <p:cNvPr name="Freeform 45" id="45"/>
          <p:cNvSpPr/>
          <p:nvPr/>
        </p:nvSpPr>
        <p:spPr>
          <a:xfrm flipH="false" flipV="false" rot="0">
            <a:off x="15626088" y="982084"/>
            <a:ext cx="1230412" cy="1371778"/>
          </a:xfrm>
          <a:custGeom>
            <a:avLst/>
            <a:gdLst/>
            <a:ahLst/>
            <a:cxnLst/>
            <a:rect r="r" b="b" t="t" l="l"/>
            <a:pathLst>
              <a:path h="1371778" w="1230412">
                <a:moveTo>
                  <a:pt x="0" y="0"/>
                </a:moveTo>
                <a:lnTo>
                  <a:pt x="1230412" y="0"/>
                </a:lnTo>
                <a:lnTo>
                  <a:pt x="1230412" y="1371778"/>
                </a:lnTo>
                <a:lnTo>
                  <a:pt x="0" y="1371778"/>
                </a:lnTo>
                <a:lnTo>
                  <a:pt x="0" y="0"/>
                </a:lnTo>
                <a:close/>
              </a:path>
            </a:pathLst>
          </a:custGeom>
          <a:blipFill>
            <a:blip r:embed="rId7"/>
            <a:stretch>
              <a:fillRect l="0" t="0" r="0" b="0"/>
            </a:stretch>
          </a:blipFill>
        </p:spPr>
      </p:sp>
      <p:grpSp>
        <p:nvGrpSpPr>
          <p:cNvPr name="Group 46" id="46"/>
          <p:cNvGrpSpPr/>
          <p:nvPr/>
        </p:nvGrpSpPr>
        <p:grpSpPr>
          <a:xfrm rot="0">
            <a:off x="8891914" y="892123"/>
            <a:ext cx="1717856" cy="1717856"/>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112668" y="0"/>
                  </a:moveTo>
                  <a:lnTo>
                    <a:pt x="700132" y="0"/>
                  </a:lnTo>
                  <a:cubicBezTo>
                    <a:pt x="730013" y="0"/>
                    <a:pt x="758671" y="11870"/>
                    <a:pt x="779800" y="33000"/>
                  </a:cubicBezTo>
                  <a:cubicBezTo>
                    <a:pt x="800930" y="54129"/>
                    <a:pt x="812800" y="82787"/>
                    <a:pt x="812800" y="112668"/>
                  </a:cubicBezTo>
                  <a:lnTo>
                    <a:pt x="812800" y="700132"/>
                  </a:lnTo>
                  <a:cubicBezTo>
                    <a:pt x="812800" y="730013"/>
                    <a:pt x="800930" y="758671"/>
                    <a:pt x="779800" y="779800"/>
                  </a:cubicBezTo>
                  <a:cubicBezTo>
                    <a:pt x="758671" y="800930"/>
                    <a:pt x="730013" y="812800"/>
                    <a:pt x="700132" y="812800"/>
                  </a:cubicBezTo>
                  <a:lnTo>
                    <a:pt x="112668" y="812800"/>
                  </a:lnTo>
                  <a:cubicBezTo>
                    <a:pt x="82787" y="812800"/>
                    <a:pt x="54129" y="800930"/>
                    <a:pt x="33000" y="779800"/>
                  </a:cubicBezTo>
                  <a:cubicBezTo>
                    <a:pt x="11870" y="758671"/>
                    <a:pt x="0" y="730013"/>
                    <a:pt x="0" y="700132"/>
                  </a:cubicBezTo>
                  <a:lnTo>
                    <a:pt x="0" y="112668"/>
                  </a:lnTo>
                  <a:cubicBezTo>
                    <a:pt x="0" y="82787"/>
                    <a:pt x="11870" y="54129"/>
                    <a:pt x="33000" y="33000"/>
                  </a:cubicBezTo>
                  <a:cubicBezTo>
                    <a:pt x="54129" y="11870"/>
                    <a:pt x="82787" y="0"/>
                    <a:pt x="112668" y="0"/>
                  </a:cubicBezTo>
                  <a:close/>
                </a:path>
              </a:pathLst>
            </a:custGeom>
            <a:solidFill>
              <a:srgbClr val="B27943"/>
            </a:solidFill>
          </p:spPr>
        </p:sp>
        <p:sp>
          <p:nvSpPr>
            <p:cNvPr name="TextBox 48" id="48"/>
            <p:cNvSpPr txBox="true"/>
            <p:nvPr/>
          </p:nvSpPr>
          <p:spPr>
            <a:xfrm>
              <a:off x="0" y="0"/>
              <a:ext cx="812800" cy="812800"/>
            </a:xfrm>
            <a:prstGeom prst="rect">
              <a:avLst/>
            </a:prstGeom>
          </p:spPr>
          <p:txBody>
            <a:bodyPr anchor="ctr" rtlCol="false" tIns="50800" lIns="50800" bIns="50800" rIns="50800"/>
            <a:lstStyle/>
            <a:p>
              <a:pPr algn="ctr">
                <a:lnSpc>
                  <a:spcPts val="1383"/>
                </a:lnSpc>
              </a:pPr>
            </a:p>
          </p:txBody>
        </p:sp>
      </p:grpSp>
      <p:grpSp>
        <p:nvGrpSpPr>
          <p:cNvPr name="Group 49" id="49"/>
          <p:cNvGrpSpPr/>
          <p:nvPr/>
        </p:nvGrpSpPr>
        <p:grpSpPr>
          <a:xfrm rot="0">
            <a:off x="8962308" y="962518"/>
            <a:ext cx="1577068" cy="1577068"/>
            <a:chOff x="0" y="0"/>
            <a:chExt cx="6350000" cy="6350000"/>
          </a:xfrm>
        </p:grpSpPr>
        <p:sp>
          <p:nvSpPr>
            <p:cNvPr name="Freeform 50" id="50"/>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solidFill>
              <a:srgbClr val="000000">
                <a:alpha val="0"/>
              </a:srgbClr>
            </a:solidFill>
            <a:ln w="12700">
              <a:solidFill>
                <a:srgbClr val="000000"/>
              </a:solidFill>
            </a:ln>
          </p:spPr>
        </p:sp>
      </p:grpSp>
      <p:grpSp>
        <p:nvGrpSpPr>
          <p:cNvPr name="Group 51" id="51"/>
          <p:cNvGrpSpPr/>
          <p:nvPr/>
        </p:nvGrpSpPr>
        <p:grpSpPr>
          <a:xfrm rot="0">
            <a:off x="8962308" y="962518"/>
            <a:ext cx="1577068" cy="1577068"/>
            <a:chOff x="0" y="0"/>
            <a:chExt cx="6350000" cy="6350000"/>
          </a:xfrm>
        </p:grpSpPr>
        <p:sp>
          <p:nvSpPr>
            <p:cNvPr name="Freeform 52" id="52"/>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6"/>
              <a:stretch>
                <a:fillRect l="-4381" t="0" r="-4381" b="0"/>
              </a:stretch>
            </a:blipFill>
          </p:spPr>
        </p:sp>
      </p:grpSp>
      <p:sp>
        <p:nvSpPr>
          <p:cNvPr name="TextBox 53" id="53"/>
          <p:cNvSpPr txBox="true"/>
          <p:nvPr/>
        </p:nvSpPr>
        <p:spPr>
          <a:xfrm rot="0">
            <a:off x="10855893" y="1067788"/>
            <a:ext cx="3430599" cy="1233389"/>
          </a:xfrm>
          <a:prstGeom prst="rect">
            <a:avLst/>
          </a:prstGeom>
        </p:spPr>
        <p:txBody>
          <a:bodyPr anchor="t" rtlCol="false" tIns="0" lIns="0" bIns="0" rIns="0">
            <a:spAutoFit/>
          </a:bodyPr>
          <a:lstStyle/>
          <a:p>
            <a:pPr algn="l">
              <a:lnSpc>
                <a:spcPts val="4470"/>
              </a:lnSpc>
            </a:pPr>
            <a:r>
              <a:rPr lang="en-US" sz="4755" b="true">
                <a:solidFill>
                  <a:srgbClr val="15193E"/>
                </a:solidFill>
                <a:latin typeface="Codec Pro Bold"/>
                <a:ea typeface="Codec Pro Bold"/>
                <a:cs typeface="Codec Pro Bold"/>
                <a:sym typeface="Codec Pro Bold"/>
              </a:rPr>
              <a:t>Early adopters</a:t>
            </a:r>
          </a:p>
        </p:txBody>
      </p:sp>
      <p:grpSp>
        <p:nvGrpSpPr>
          <p:cNvPr name="Group 54" id="54"/>
          <p:cNvGrpSpPr/>
          <p:nvPr/>
        </p:nvGrpSpPr>
        <p:grpSpPr>
          <a:xfrm rot="0">
            <a:off x="10855893" y="2288429"/>
            <a:ext cx="2736468" cy="321551"/>
            <a:chOff x="0" y="0"/>
            <a:chExt cx="1092866" cy="128418"/>
          </a:xfrm>
        </p:grpSpPr>
        <p:sp>
          <p:nvSpPr>
            <p:cNvPr name="Freeform 55" id="55"/>
            <p:cNvSpPr/>
            <p:nvPr/>
          </p:nvSpPr>
          <p:spPr>
            <a:xfrm flipH="false" flipV="false" rot="0">
              <a:off x="0" y="0"/>
              <a:ext cx="1092866" cy="128418"/>
            </a:xfrm>
            <a:custGeom>
              <a:avLst/>
              <a:gdLst/>
              <a:ahLst/>
              <a:cxnLst/>
              <a:rect r="r" b="b" t="t" l="l"/>
              <a:pathLst>
                <a:path h="128418" w="1092866">
                  <a:moveTo>
                    <a:pt x="50925" y="0"/>
                  </a:moveTo>
                  <a:lnTo>
                    <a:pt x="1041941" y="0"/>
                  </a:lnTo>
                  <a:cubicBezTo>
                    <a:pt x="1070066" y="0"/>
                    <a:pt x="1092866" y="22800"/>
                    <a:pt x="1092866" y="50925"/>
                  </a:cubicBezTo>
                  <a:lnTo>
                    <a:pt x="1092866" y="77493"/>
                  </a:lnTo>
                  <a:cubicBezTo>
                    <a:pt x="1092866" y="105618"/>
                    <a:pt x="1070066" y="128418"/>
                    <a:pt x="1041941" y="128418"/>
                  </a:cubicBezTo>
                  <a:lnTo>
                    <a:pt x="50925" y="128418"/>
                  </a:lnTo>
                  <a:cubicBezTo>
                    <a:pt x="37419" y="128418"/>
                    <a:pt x="24466" y="123053"/>
                    <a:pt x="14916" y="113502"/>
                  </a:cubicBezTo>
                  <a:cubicBezTo>
                    <a:pt x="5365" y="103952"/>
                    <a:pt x="0" y="90999"/>
                    <a:pt x="0" y="77493"/>
                  </a:cubicBezTo>
                  <a:lnTo>
                    <a:pt x="0" y="50925"/>
                  </a:lnTo>
                  <a:cubicBezTo>
                    <a:pt x="0" y="37419"/>
                    <a:pt x="5365" y="24466"/>
                    <a:pt x="14916" y="14916"/>
                  </a:cubicBezTo>
                  <a:cubicBezTo>
                    <a:pt x="24466" y="5365"/>
                    <a:pt x="37419" y="0"/>
                    <a:pt x="50925" y="0"/>
                  </a:cubicBezTo>
                  <a:close/>
                </a:path>
              </a:pathLst>
            </a:custGeom>
            <a:solidFill>
              <a:srgbClr val="FFB02C"/>
            </a:solidFill>
            <a:ln cap="sq">
              <a:noFill/>
              <a:prstDash val="solid"/>
              <a:miter/>
            </a:ln>
          </p:spPr>
        </p:sp>
        <p:sp>
          <p:nvSpPr>
            <p:cNvPr name="TextBox 56" id="56"/>
            <p:cNvSpPr txBox="true"/>
            <p:nvPr/>
          </p:nvSpPr>
          <p:spPr>
            <a:xfrm>
              <a:off x="0" y="-9525"/>
              <a:ext cx="1092866" cy="137943"/>
            </a:xfrm>
            <a:prstGeom prst="rect">
              <a:avLst/>
            </a:prstGeom>
          </p:spPr>
          <p:txBody>
            <a:bodyPr anchor="ctr" rtlCol="false" tIns="31918" lIns="31918" bIns="31918" rIns="31918"/>
            <a:lstStyle/>
            <a:p>
              <a:pPr algn="ctr">
                <a:lnSpc>
                  <a:spcPts val="1381"/>
                </a:lnSpc>
              </a:pPr>
            </a:p>
          </p:txBody>
        </p:sp>
      </p:grpSp>
      <p:sp>
        <p:nvSpPr>
          <p:cNvPr name="TextBox 57" id="57"/>
          <p:cNvSpPr txBox="true"/>
          <p:nvPr/>
        </p:nvSpPr>
        <p:spPr>
          <a:xfrm rot="0">
            <a:off x="10963066" y="2382986"/>
            <a:ext cx="2318405" cy="172516"/>
          </a:xfrm>
          <a:prstGeom prst="rect">
            <a:avLst/>
          </a:prstGeom>
        </p:spPr>
        <p:txBody>
          <a:bodyPr anchor="t" rtlCol="false" tIns="0" lIns="0" bIns="0" rIns="0">
            <a:spAutoFit/>
          </a:bodyPr>
          <a:lstStyle/>
          <a:p>
            <a:pPr algn="l">
              <a:lnSpc>
                <a:spcPts val="1122"/>
              </a:lnSpc>
            </a:pPr>
            <a:r>
              <a:rPr lang="en-US" b="true" sz="1194" spc="33">
                <a:solidFill>
                  <a:srgbClr val="15193E"/>
                </a:solidFill>
                <a:latin typeface="Codec Pro Bold"/>
                <a:ea typeface="Codec Pro Bold"/>
                <a:cs typeface="Codec Pro Bold"/>
                <a:sym typeface="Codec Pro Bold"/>
              </a:rPr>
              <a:t>CLIENT PRODUCT OWNER</a:t>
            </a:r>
          </a:p>
        </p:txBody>
      </p:sp>
      <p:sp>
        <p:nvSpPr>
          <p:cNvPr name="AutoShape 58" id="58"/>
          <p:cNvSpPr/>
          <p:nvPr/>
        </p:nvSpPr>
        <p:spPr>
          <a:xfrm>
            <a:off x="9750842" y="2609980"/>
            <a:ext cx="9429" cy="519118"/>
          </a:xfrm>
          <a:prstGeom prst="line">
            <a:avLst/>
          </a:prstGeom>
          <a:ln cap="flat" w="28575">
            <a:solidFill>
              <a:srgbClr val="000000"/>
            </a:solidFill>
            <a:prstDash val="solid"/>
            <a:headEnd type="none" len="sm" w="sm"/>
            <a:tailEnd type="arrow" len="sm" w="med"/>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DAGW4Erenp4</dc:identifier>
  <dcterms:modified xsi:type="dcterms:W3CDTF">2011-08-01T06:04:30Z</dcterms:modified>
  <cp:revision>1</cp:revision>
  <dc:title>Proyecto HollowMates</dc:title>
</cp:coreProperties>
</file>